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14" r:id="rId1"/>
  </p:sldMasterIdLst>
  <p:sldIdLst>
    <p:sldId id="268" r:id="rId2"/>
    <p:sldId id="257" r:id="rId3"/>
    <p:sldId id="258" r:id="rId4"/>
    <p:sldId id="260" r:id="rId5"/>
    <p:sldId id="261" r:id="rId6"/>
    <p:sldId id="262" r:id="rId7"/>
    <p:sldId id="265" r:id="rId8"/>
    <p:sldId id="267" r:id="rId9"/>
    <p:sldId id="266" r:id="rId10"/>
    <p:sldId id="269" r:id="rId11"/>
    <p:sldId id="270" r:id="rId12"/>
    <p:sldId id="271" r:id="rId13"/>
    <p:sldId id="272" r:id="rId14"/>
  </p:sldIdLst>
  <p:sldSz cx="9144000" cy="5143500" type="screen16x9"/>
  <p:notesSz cx="9144000" cy="51435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730" y="8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1910" y="1885950"/>
            <a:ext cx="6686549" cy="1697086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1910" y="3583035"/>
            <a:ext cx="6686549" cy="844712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3242858"/>
            <a:ext cx="1308489" cy="583942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3397155"/>
            <a:ext cx="584825" cy="273844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78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57200"/>
            <a:ext cx="6686549" cy="233778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3265535"/>
            <a:ext cx="6686549" cy="1166898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238363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2433105"/>
            <a:ext cx="584825" cy="273844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348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462" y="457200"/>
            <a:ext cx="6295445" cy="217170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56259" y="2628900"/>
            <a:ext cx="5652416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3265535"/>
            <a:ext cx="6686549" cy="1166898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238363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2433105"/>
            <a:ext cx="584825" cy="273844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50739" y="48600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6139" y="2178980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831078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1828800"/>
            <a:ext cx="6686550" cy="2043634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3886200"/>
            <a:ext cx="6686550" cy="54721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683794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3737316"/>
            <a:ext cx="584825" cy="273844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6462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37462" y="457200"/>
            <a:ext cx="6295445" cy="217170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3257550"/>
            <a:ext cx="6686550" cy="62865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3886200"/>
            <a:ext cx="6686550" cy="54721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3683794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3737316"/>
            <a:ext cx="584825" cy="273844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1850739" y="48600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6139" y="2178980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655158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70555"/>
            <a:ext cx="6686549" cy="2160015"/>
          </a:xfrm>
        </p:spPr>
        <p:txBody>
          <a:bodyPr anchor="ctr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3257550"/>
            <a:ext cx="6686550" cy="62865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3886200"/>
            <a:ext cx="6686550" cy="54721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683794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3737316"/>
            <a:ext cx="584825" cy="273844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2644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5578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1109" y="470554"/>
            <a:ext cx="1655701" cy="3962863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1909" y="470554"/>
            <a:ext cx="4857750" cy="396286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39037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1F487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93033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694" y="468082"/>
            <a:ext cx="6683765" cy="96066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1600200"/>
            <a:ext cx="6686550" cy="283321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301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1544063"/>
            <a:ext cx="6686549" cy="110160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2647597"/>
            <a:ext cx="6686549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238363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2433105"/>
            <a:ext cx="584825" cy="273844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684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1909" y="1600200"/>
            <a:ext cx="3235398" cy="28332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3060" y="1594666"/>
            <a:ext cx="3235398" cy="28332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590837"/>
            <a:ext cx="584825" cy="273844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17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4530" y="1479527"/>
            <a:ext cx="2994549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1909" y="1911725"/>
            <a:ext cx="3257170" cy="2515545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29972" y="1477106"/>
            <a:ext cx="2999251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5218" y="1909304"/>
            <a:ext cx="3254006" cy="2515545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590837"/>
            <a:ext cx="584825" cy="273844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413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309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5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334566"/>
            <a:ext cx="2628899" cy="732234"/>
          </a:xfrm>
        </p:spPr>
        <p:txBody>
          <a:bodyPr anchor="b"/>
          <a:lstStyle>
            <a:lvl1pPr algn="l">
              <a:defRPr sz="15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259" y="334567"/>
            <a:ext cx="3886200" cy="4061222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1198960"/>
            <a:ext cx="2628899" cy="319682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604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3600450"/>
            <a:ext cx="668655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1909" y="476224"/>
            <a:ext cx="6686550" cy="2891228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4025504"/>
            <a:ext cx="6686550" cy="370284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683794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3737316"/>
            <a:ext cx="584825" cy="273844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1879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171450"/>
            <a:ext cx="2138637" cy="4978971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0416" y="-589"/>
            <a:ext cx="1767506" cy="514052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4694" y="468082"/>
            <a:ext cx="6683765" cy="9606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09" y="1600200"/>
            <a:ext cx="6686550" cy="2914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1210" y="4597828"/>
            <a:ext cx="859712" cy="2777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910" y="4601856"/>
            <a:ext cx="571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98860" y="590837"/>
            <a:ext cx="58482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rgbClr val="FEFFFF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400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2" r:id="rId17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k-fisoko.obrnadzor.gov.ru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hyperlink" Target="https://fioco.ru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s://fioco.ru/obraztsi_i_opisaniya_vpr_2023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6C5EB4-1E18-4138-86B6-CB6F20122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244060"/>
                </a:solidFill>
                <a:latin typeface="Microsoft Sans Serif"/>
                <a:cs typeface="Microsoft Sans Serif"/>
              </a:rPr>
              <a:t>Всероссийские проверочные работы в  2024 году</a:t>
            </a:r>
            <a:br>
              <a:rPr lang="ru-RU" sz="2800" dirty="0">
                <a:latin typeface="Microsoft Sans Serif"/>
                <a:cs typeface="Microsoft Sans Serif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903B64-6CAC-4D14-8C58-B7A6098CE7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br>
              <a:rPr lang="ru-RU" sz="1400" dirty="0">
                <a:latin typeface="Microsoft Sans Serif"/>
                <a:cs typeface="Microsoft Sans Serif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86186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0B48CA-A7A3-450F-B7EE-5035B8B58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ACE7B3-DAEF-4CA0-8240-46FA436B0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A41CFBC-EFAE-4A3C-94C3-459EE8A044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09550"/>
            <a:ext cx="8534400" cy="472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1701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3CF92C-92BE-4040-A3F2-35E4E253B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E213FA-67F8-46CB-A27A-B46332460F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697B829-073B-47E9-A9F5-FCF879A32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09550"/>
            <a:ext cx="8458200" cy="4648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2853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BA85BC-C3BB-4685-990E-D225B1F8F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DF6411-261A-4B67-82B6-CBDFBA2EA4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A1D0521-9444-47E7-8136-C8617B8D61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33350"/>
            <a:ext cx="8534400" cy="4800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8132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1CC7B7-52E9-4EB7-AB74-ED4E5D2C5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735AB87-8228-4A2E-B539-94A555C8A4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7C3FC8C-A326-4F1F-B500-F130E0C6E2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85750"/>
            <a:ext cx="8534400" cy="4648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891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90854"/>
            <a:ext cx="61728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10" dirty="0"/>
              <a:t>Всероссийские</a:t>
            </a:r>
            <a:r>
              <a:rPr sz="2400" spc="-145" dirty="0"/>
              <a:t> </a:t>
            </a:r>
            <a:r>
              <a:rPr sz="2400" spc="-114" dirty="0"/>
              <a:t>проверочные</a:t>
            </a:r>
            <a:r>
              <a:rPr sz="2400" spc="-165" dirty="0"/>
              <a:t> </a:t>
            </a:r>
            <a:r>
              <a:rPr sz="2400" spc="-110" dirty="0"/>
              <a:t>работы</a:t>
            </a:r>
            <a:r>
              <a:rPr sz="2400" spc="-125" dirty="0"/>
              <a:t> </a:t>
            </a:r>
            <a:r>
              <a:rPr sz="2400" spc="-10" dirty="0"/>
              <a:t>(ВПР)</a:t>
            </a:r>
            <a:endParaRPr sz="2400" dirty="0"/>
          </a:p>
        </p:txBody>
      </p:sp>
      <p:sp>
        <p:nvSpPr>
          <p:cNvPr id="3" name="object 3"/>
          <p:cNvSpPr txBox="1"/>
          <p:nvPr/>
        </p:nvSpPr>
        <p:spPr>
          <a:xfrm>
            <a:off x="847445" y="1167765"/>
            <a:ext cx="789559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9560" algn="l"/>
                <a:tab pos="781685" algn="l"/>
                <a:tab pos="2339975" algn="l"/>
                <a:tab pos="3202940" algn="l"/>
                <a:tab pos="3475354" algn="l"/>
                <a:tab pos="4481195" algn="l"/>
                <a:tab pos="5367020" algn="l"/>
                <a:tab pos="6455410" algn="l"/>
              </a:tabLst>
            </a:pPr>
            <a:r>
              <a:rPr sz="1800" spc="420" dirty="0">
                <a:latin typeface="Microsoft Sans Serif"/>
                <a:cs typeface="Microsoft Sans Serif"/>
              </a:rPr>
              <a:t>–</a:t>
            </a:r>
            <a:r>
              <a:rPr lang="ru-RU" sz="1800" dirty="0">
                <a:latin typeface="Microsoft Sans Serif"/>
                <a:cs typeface="Microsoft Sans Serif"/>
              </a:rPr>
              <a:t>	</a:t>
            </a:r>
            <a:r>
              <a:rPr lang="ru-RU" sz="1800" spc="-25" dirty="0">
                <a:latin typeface="Microsoft Sans Serif"/>
                <a:cs typeface="Microsoft Sans Serif"/>
              </a:rPr>
              <a:t>это</a:t>
            </a:r>
            <a:r>
              <a:rPr lang="ru-RU" sz="1800" dirty="0">
                <a:latin typeface="Microsoft Sans Serif"/>
                <a:cs typeface="Microsoft Sans Serif"/>
              </a:rPr>
              <a:t>	</a:t>
            </a:r>
            <a:r>
              <a:rPr lang="ru-RU" sz="1800" spc="-10" dirty="0">
                <a:latin typeface="Microsoft Sans Serif"/>
                <a:cs typeface="Microsoft Sans Serif"/>
              </a:rPr>
              <a:t>комплексный</a:t>
            </a:r>
            <a:r>
              <a:rPr lang="ru-RU" sz="1800" dirty="0">
                <a:latin typeface="Microsoft Sans Serif"/>
                <a:cs typeface="Microsoft Sans Serif"/>
              </a:rPr>
              <a:t>	</a:t>
            </a:r>
            <a:r>
              <a:rPr lang="ru-RU" sz="1800" spc="-10" dirty="0">
                <a:latin typeface="Microsoft Sans Serif"/>
                <a:cs typeface="Microsoft Sans Serif"/>
              </a:rPr>
              <a:t>проект</a:t>
            </a:r>
            <a:r>
              <a:rPr lang="ru-RU" sz="1800" dirty="0">
                <a:latin typeface="Microsoft Sans Serif"/>
                <a:cs typeface="Microsoft Sans Serif"/>
              </a:rPr>
              <a:t>	</a:t>
            </a:r>
            <a:r>
              <a:rPr lang="ru-RU" sz="1800" spc="-50" dirty="0">
                <a:latin typeface="Microsoft Sans Serif"/>
                <a:cs typeface="Microsoft Sans Serif"/>
              </a:rPr>
              <a:t>в</a:t>
            </a:r>
            <a:r>
              <a:rPr lang="ru-RU" sz="1800" dirty="0">
                <a:latin typeface="Microsoft Sans Serif"/>
                <a:cs typeface="Microsoft Sans Serif"/>
              </a:rPr>
              <a:t>	</a:t>
            </a:r>
            <a:r>
              <a:rPr lang="ru-RU" sz="1800" spc="-10" dirty="0">
                <a:latin typeface="Microsoft Sans Serif"/>
                <a:cs typeface="Microsoft Sans Serif"/>
              </a:rPr>
              <a:t>области</a:t>
            </a:r>
            <a:r>
              <a:rPr lang="ru-RU" sz="1800" dirty="0">
                <a:latin typeface="Microsoft Sans Serif"/>
                <a:cs typeface="Microsoft Sans Serif"/>
              </a:rPr>
              <a:t>	</a:t>
            </a:r>
            <a:r>
              <a:rPr lang="ru-RU" sz="1800" spc="-10" dirty="0">
                <a:latin typeface="Microsoft Sans Serif"/>
                <a:cs typeface="Microsoft Sans Serif"/>
              </a:rPr>
              <a:t>оценки</a:t>
            </a:r>
            <a:r>
              <a:rPr lang="ru-RU" sz="1800" dirty="0">
                <a:latin typeface="Microsoft Sans Serif"/>
                <a:cs typeface="Microsoft Sans Serif"/>
              </a:rPr>
              <a:t>	</a:t>
            </a:r>
            <a:r>
              <a:rPr lang="ru-RU" sz="1800" spc="-10" dirty="0">
                <a:latin typeface="Microsoft Sans Serif"/>
                <a:cs typeface="Microsoft Sans Serif"/>
              </a:rPr>
              <a:t>качества</a:t>
            </a:r>
            <a:r>
              <a:rPr lang="ru-RU" sz="1800" dirty="0">
                <a:latin typeface="Microsoft Sans Serif"/>
                <a:cs typeface="Microsoft Sans Serif"/>
              </a:rPr>
              <a:t>	</a:t>
            </a:r>
            <a:r>
              <a:rPr lang="ru-RU" sz="1800" spc="-10" dirty="0">
                <a:latin typeface="Microsoft Sans Serif"/>
                <a:cs typeface="Microsoft Sans Serif"/>
              </a:rPr>
              <a:t>образования</a:t>
            </a:r>
            <a:r>
              <a:rPr sz="1800" spc="-10" dirty="0">
                <a:latin typeface="Microsoft Sans Serif"/>
                <a:cs typeface="Microsoft Sans Serif"/>
              </a:rPr>
              <a:t>,</a:t>
            </a:r>
            <a:endParaRPr sz="1800" dirty="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61413" y="1441780"/>
            <a:ext cx="658114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  <a:tab pos="1637030" algn="l"/>
                <a:tab pos="2682875" algn="l"/>
                <a:tab pos="4799965" algn="l"/>
                <a:tab pos="6445885" algn="l"/>
              </a:tabLst>
            </a:pPr>
            <a:r>
              <a:rPr sz="1800" spc="-25" dirty="0">
                <a:latin typeface="Microsoft Sans Serif"/>
                <a:cs typeface="Microsoft Sans Serif"/>
              </a:rPr>
              <a:t>на</a:t>
            </a:r>
            <a:r>
              <a:rPr sz="1800" dirty="0">
                <a:latin typeface="Microsoft Sans Serif"/>
                <a:cs typeface="Microsoft Sans Serif"/>
              </a:rPr>
              <a:t>	</a:t>
            </a:r>
            <a:r>
              <a:rPr sz="1800" spc="-10" dirty="0">
                <a:latin typeface="Microsoft Sans Serif"/>
                <a:cs typeface="Microsoft Sans Serif"/>
              </a:rPr>
              <a:t>развитие</a:t>
            </a:r>
            <a:r>
              <a:rPr sz="1800" dirty="0">
                <a:latin typeface="Microsoft Sans Serif"/>
                <a:cs typeface="Microsoft Sans Serif"/>
              </a:rPr>
              <a:t>	</a:t>
            </a:r>
            <a:r>
              <a:rPr sz="1800" spc="-10" dirty="0">
                <a:latin typeface="Microsoft Sans Serif"/>
                <a:cs typeface="Microsoft Sans Serif"/>
              </a:rPr>
              <a:t>единого</a:t>
            </a:r>
            <a:r>
              <a:rPr sz="1800" dirty="0">
                <a:latin typeface="Microsoft Sans Serif"/>
                <a:cs typeface="Microsoft Sans Serif"/>
              </a:rPr>
              <a:t>	</a:t>
            </a:r>
            <a:r>
              <a:rPr sz="1800" spc="-10" dirty="0">
                <a:latin typeface="Microsoft Sans Serif"/>
                <a:cs typeface="Microsoft Sans Serif"/>
              </a:rPr>
              <a:t>образовательного</a:t>
            </a:r>
            <a:r>
              <a:rPr sz="1800" dirty="0">
                <a:latin typeface="Microsoft Sans Serif"/>
                <a:cs typeface="Microsoft Sans Serif"/>
              </a:rPr>
              <a:t>	</a:t>
            </a:r>
            <a:r>
              <a:rPr sz="1800" spc="-10" dirty="0">
                <a:latin typeface="Microsoft Sans Serif"/>
                <a:cs typeface="Microsoft Sans Serif"/>
              </a:rPr>
              <a:t>пространства</a:t>
            </a:r>
            <a:r>
              <a:rPr sz="1800" dirty="0">
                <a:latin typeface="Microsoft Sans Serif"/>
                <a:cs typeface="Microsoft Sans Serif"/>
              </a:rPr>
              <a:t>	</a:t>
            </a:r>
            <a:r>
              <a:rPr sz="1800" spc="-50" dirty="0">
                <a:latin typeface="Microsoft Sans Serif"/>
                <a:cs typeface="Microsoft Sans Serif"/>
              </a:rPr>
              <a:t>в</a:t>
            </a:r>
            <a:endParaRPr sz="1800" dirty="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2437" y="1441780"/>
            <a:ext cx="1580515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 err="1">
                <a:latin typeface="Microsoft Sans Serif"/>
                <a:cs typeface="Microsoft Sans Serif"/>
              </a:rPr>
              <a:t>направленный</a:t>
            </a:r>
            <a:endParaRPr sz="18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Microsoft Sans Serif"/>
                <a:cs typeface="Microsoft Sans Serif"/>
              </a:rPr>
              <a:t>Российской</a:t>
            </a:r>
            <a:endParaRPr sz="1800" dirty="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55317" y="1716785"/>
            <a:ext cx="45777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00225" algn="l"/>
                <a:tab pos="3561079" algn="l"/>
              </a:tabLst>
            </a:pPr>
            <a:r>
              <a:rPr sz="1800" spc="-10" dirty="0">
                <a:latin typeface="Microsoft Sans Serif"/>
                <a:cs typeface="Microsoft Sans Serif"/>
              </a:rPr>
              <a:t>Федерации,</a:t>
            </a:r>
            <a:r>
              <a:rPr sz="1800" dirty="0">
                <a:latin typeface="Microsoft Sans Serif"/>
                <a:cs typeface="Microsoft Sans Serif"/>
              </a:rPr>
              <a:t>	</a:t>
            </a:r>
            <a:r>
              <a:rPr sz="1800" spc="-10" dirty="0">
                <a:latin typeface="Microsoft Sans Serif"/>
                <a:cs typeface="Microsoft Sans Serif"/>
              </a:rPr>
              <a:t>мониторинг</a:t>
            </a:r>
            <a:r>
              <a:rPr sz="1800" dirty="0">
                <a:latin typeface="Microsoft Sans Serif"/>
                <a:cs typeface="Microsoft Sans Serif"/>
              </a:rPr>
              <a:t>	</a:t>
            </a:r>
            <a:r>
              <a:rPr sz="1800" spc="-10" dirty="0">
                <a:latin typeface="Microsoft Sans Serif"/>
                <a:cs typeface="Microsoft Sans Serif"/>
              </a:rPr>
              <a:t>введения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2437" y="1991105"/>
            <a:ext cx="183768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Microsoft Sans Serif"/>
                <a:cs typeface="Microsoft Sans Serif"/>
              </a:rPr>
              <a:t>государственных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61641" y="1716785"/>
            <a:ext cx="62826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775200">
              <a:lnSpc>
                <a:spcPct val="100000"/>
              </a:lnSpc>
              <a:spcBef>
                <a:spcPts val="100"/>
              </a:spcBef>
              <a:tabLst>
                <a:tab pos="2120265" algn="l"/>
                <a:tab pos="3571240" algn="l"/>
                <a:tab pos="4662805" algn="l"/>
              </a:tabLst>
            </a:pPr>
            <a:r>
              <a:rPr sz="1800" spc="-10" dirty="0">
                <a:latin typeface="Microsoft Sans Serif"/>
                <a:cs typeface="Microsoft Sans Serif"/>
              </a:rPr>
              <a:t>федеральных образовательных</a:t>
            </a:r>
            <a:r>
              <a:rPr sz="1800" dirty="0">
                <a:latin typeface="Microsoft Sans Serif"/>
                <a:cs typeface="Microsoft Sans Serif"/>
              </a:rPr>
              <a:t>	</a:t>
            </a:r>
            <a:r>
              <a:rPr sz="1800" spc="-10" dirty="0">
                <a:latin typeface="Microsoft Sans Serif"/>
                <a:cs typeface="Microsoft Sans Serif"/>
              </a:rPr>
              <a:t>стандартов</a:t>
            </a:r>
            <a:r>
              <a:rPr sz="1800" dirty="0">
                <a:latin typeface="Microsoft Sans Serif"/>
                <a:cs typeface="Microsoft Sans Serif"/>
              </a:rPr>
              <a:t>	</a:t>
            </a:r>
            <a:r>
              <a:rPr sz="1800" spc="-10" dirty="0">
                <a:latin typeface="Microsoft Sans Serif"/>
                <a:cs typeface="Microsoft Sans Serif"/>
              </a:rPr>
              <a:t>(ФГОС),</a:t>
            </a:r>
            <a:r>
              <a:rPr sz="1800" dirty="0">
                <a:latin typeface="Microsoft Sans Serif"/>
                <a:cs typeface="Microsoft Sans Serif"/>
              </a:rPr>
              <a:t>	</a:t>
            </a:r>
            <a:r>
              <a:rPr sz="1800" spc="-20" dirty="0">
                <a:latin typeface="Microsoft Sans Serif"/>
                <a:cs typeface="Microsoft Sans Serif"/>
              </a:rPr>
              <a:t>формирование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2437" y="2265426"/>
            <a:ext cx="8343265" cy="1824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Microsoft Sans Serif"/>
                <a:cs typeface="Microsoft Sans Serif"/>
              </a:rPr>
              <a:t>единых</a:t>
            </a:r>
            <a:r>
              <a:rPr sz="1800" spc="470" dirty="0">
                <a:latin typeface="Microsoft Sans Serif"/>
                <a:cs typeface="Microsoft Sans Serif"/>
              </a:rPr>
              <a:t>   </a:t>
            </a:r>
            <a:r>
              <a:rPr sz="1800" dirty="0">
                <a:latin typeface="Microsoft Sans Serif"/>
                <a:cs typeface="Microsoft Sans Serif"/>
              </a:rPr>
              <a:t>ориентиров</a:t>
            </a:r>
            <a:r>
              <a:rPr sz="1800" spc="480" dirty="0">
                <a:latin typeface="Microsoft Sans Serif"/>
                <a:cs typeface="Microsoft Sans Serif"/>
              </a:rPr>
              <a:t>   </a:t>
            </a:r>
            <a:r>
              <a:rPr sz="1800" dirty="0">
                <a:latin typeface="Microsoft Sans Serif"/>
                <a:cs typeface="Microsoft Sans Serif"/>
              </a:rPr>
              <a:t>в</a:t>
            </a:r>
            <a:r>
              <a:rPr sz="1800" spc="480" dirty="0">
                <a:latin typeface="Microsoft Sans Serif"/>
                <a:cs typeface="Microsoft Sans Serif"/>
              </a:rPr>
              <a:t>   </a:t>
            </a:r>
            <a:r>
              <a:rPr sz="1800" dirty="0">
                <a:latin typeface="Microsoft Sans Serif"/>
                <a:cs typeface="Microsoft Sans Serif"/>
              </a:rPr>
              <a:t>оценке</a:t>
            </a:r>
            <a:r>
              <a:rPr sz="1800" spc="470" dirty="0">
                <a:latin typeface="Microsoft Sans Serif"/>
                <a:cs typeface="Microsoft Sans Serif"/>
              </a:rPr>
              <a:t>   </a:t>
            </a:r>
            <a:r>
              <a:rPr sz="1800" dirty="0">
                <a:latin typeface="Microsoft Sans Serif"/>
                <a:cs typeface="Microsoft Sans Serif"/>
              </a:rPr>
              <a:t>результатов</a:t>
            </a:r>
            <a:r>
              <a:rPr sz="1800" spc="480" dirty="0">
                <a:latin typeface="Microsoft Sans Serif"/>
                <a:cs typeface="Microsoft Sans Serif"/>
              </a:rPr>
              <a:t>   </a:t>
            </a:r>
            <a:r>
              <a:rPr sz="1800" dirty="0">
                <a:latin typeface="Microsoft Sans Serif"/>
                <a:cs typeface="Microsoft Sans Serif"/>
              </a:rPr>
              <a:t>обучения,</a:t>
            </a:r>
            <a:r>
              <a:rPr sz="1800" spc="480" dirty="0">
                <a:latin typeface="Microsoft Sans Serif"/>
                <a:cs typeface="Microsoft Sans Serif"/>
              </a:rPr>
              <a:t>   </a:t>
            </a:r>
            <a:r>
              <a:rPr sz="1800" spc="-10" dirty="0">
                <a:latin typeface="Microsoft Sans Serif"/>
                <a:cs typeface="Microsoft Sans Serif"/>
              </a:rPr>
              <a:t>единых </a:t>
            </a:r>
            <a:r>
              <a:rPr sz="1800" dirty="0">
                <a:latin typeface="Microsoft Sans Serif"/>
                <a:cs typeface="Microsoft Sans Serif"/>
              </a:rPr>
              <a:t>стандартизированных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подходов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к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оцениванию</a:t>
            </a:r>
            <a:r>
              <a:rPr sz="1800" spc="3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образовательных</a:t>
            </a:r>
            <a:r>
              <a:rPr sz="1800" spc="-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достижений обучающихся.</a:t>
            </a:r>
            <a:endParaRPr sz="1800">
              <a:latin typeface="Microsoft Sans Serif"/>
              <a:cs typeface="Microsoft Sans Serif"/>
            </a:endParaRPr>
          </a:p>
          <a:p>
            <a:pPr marL="12700" marR="5715" indent="444500" algn="just">
              <a:lnSpc>
                <a:spcPct val="100000"/>
              </a:lnSpc>
              <a:spcBef>
                <a:spcPts val="1200"/>
              </a:spcBef>
            </a:pPr>
            <a:r>
              <a:rPr sz="1800" spc="-25" dirty="0">
                <a:latin typeface="Microsoft Sans Serif"/>
                <a:cs typeface="Microsoft Sans Serif"/>
              </a:rPr>
              <a:t>Указанные</a:t>
            </a:r>
            <a:r>
              <a:rPr sz="1800" spc="-1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цели</a:t>
            </a:r>
            <a:r>
              <a:rPr sz="1800" spc="-2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достигаются</a:t>
            </a:r>
            <a:r>
              <a:rPr sz="1800" spc="-2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за</a:t>
            </a:r>
            <a:r>
              <a:rPr sz="1800" spc="-2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счет</a:t>
            </a:r>
            <a:r>
              <a:rPr sz="1800" spc="-1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проведения</a:t>
            </a:r>
            <a:r>
              <a:rPr sz="1800" spc="-2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ВПР</a:t>
            </a:r>
            <a:r>
              <a:rPr sz="1800" spc="-1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в</a:t>
            </a:r>
            <a:r>
              <a:rPr sz="1800" spc="-2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единое</a:t>
            </a:r>
            <a:r>
              <a:rPr sz="1800" spc="-1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время</a:t>
            </a:r>
            <a:r>
              <a:rPr sz="1800" spc="-15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по </a:t>
            </a:r>
            <a:r>
              <a:rPr sz="1800" dirty="0">
                <a:latin typeface="Microsoft Sans Serif"/>
                <a:cs typeface="Microsoft Sans Serif"/>
              </a:rPr>
              <a:t>единым</a:t>
            </a:r>
            <a:r>
              <a:rPr sz="1800" spc="30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комплектам</a:t>
            </a:r>
            <a:r>
              <a:rPr sz="1800" spc="31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заданий,</a:t>
            </a:r>
            <a:r>
              <a:rPr sz="1800" spc="32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а</a:t>
            </a:r>
            <a:r>
              <a:rPr sz="1800" spc="31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также</a:t>
            </a:r>
            <a:r>
              <a:rPr sz="1800" spc="29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за</a:t>
            </a:r>
            <a:r>
              <a:rPr sz="1800" spc="31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счет</a:t>
            </a:r>
            <a:r>
              <a:rPr sz="1800" spc="31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использования</a:t>
            </a:r>
            <a:r>
              <a:rPr sz="1800" spc="31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единых</a:t>
            </a:r>
            <a:r>
              <a:rPr sz="1800" spc="300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для </a:t>
            </a:r>
            <a:r>
              <a:rPr sz="1800" dirty="0">
                <a:latin typeface="Microsoft Sans Serif"/>
                <a:cs typeface="Microsoft Sans Serif"/>
              </a:rPr>
              <a:t>всей</a:t>
            </a:r>
            <a:r>
              <a:rPr sz="1800" spc="-4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страны</a:t>
            </a:r>
            <a:r>
              <a:rPr sz="1800" spc="-2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критериев</a:t>
            </a:r>
            <a:r>
              <a:rPr sz="1800" spc="-5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оценивания.</a:t>
            </a:r>
            <a:endParaRPr sz="1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44694" y="468082"/>
            <a:ext cx="6683765" cy="444352"/>
          </a:xfrm>
          <a:prstGeom prst="rect">
            <a:avLst/>
          </a:prstGeom>
        </p:spPr>
        <p:txBody>
          <a:bodyPr vert="horz" wrap="square" lIns="0" tIns="1657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110" dirty="0"/>
              <a:t>Нормативные</a:t>
            </a:r>
            <a:r>
              <a:rPr sz="1800" b="1" spc="-200" dirty="0"/>
              <a:t> </a:t>
            </a:r>
            <a:r>
              <a:rPr sz="1800" b="1" spc="-105" dirty="0"/>
              <a:t>правовые</a:t>
            </a:r>
            <a:r>
              <a:rPr sz="1800" b="1" spc="-195" dirty="0"/>
              <a:t> </a:t>
            </a:r>
            <a:r>
              <a:rPr sz="1800" b="1" spc="-90" dirty="0"/>
              <a:t>акты</a:t>
            </a:r>
            <a:r>
              <a:rPr sz="1800" b="1" spc="-150" dirty="0"/>
              <a:t> </a:t>
            </a:r>
            <a:r>
              <a:rPr sz="1800" b="1" dirty="0"/>
              <a:t>и</a:t>
            </a:r>
            <a:r>
              <a:rPr sz="1800" b="1" spc="-165" dirty="0"/>
              <a:t> </a:t>
            </a:r>
            <a:r>
              <a:rPr sz="1800" b="1" spc="-110" dirty="0"/>
              <a:t>методические</a:t>
            </a:r>
            <a:r>
              <a:rPr sz="1800" b="1" spc="-195" dirty="0"/>
              <a:t> </a:t>
            </a:r>
            <a:r>
              <a:rPr sz="1800" b="1" spc="-50" dirty="0"/>
              <a:t>материалы</a:t>
            </a:r>
            <a:endParaRPr sz="1800" b="1" dirty="0"/>
          </a:p>
        </p:txBody>
      </p:sp>
      <p:sp>
        <p:nvSpPr>
          <p:cNvPr id="3" name="object 3"/>
          <p:cNvSpPr txBox="1"/>
          <p:nvPr/>
        </p:nvSpPr>
        <p:spPr>
          <a:xfrm>
            <a:off x="402437" y="1087958"/>
            <a:ext cx="834072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Clr>
                <a:srgbClr val="4F81BC"/>
              </a:buClr>
              <a:buFont typeface="Wingdings"/>
              <a:buChar char=""/>
              <a:tabLst>
                <a:tab pos="298450" algn="l"/>
              </a:tabLst>
            </a:pPr>
            <a:r>
              <a:rPr sz="1500" dirty="0">
                <a:latin typeface="Microsoft Sans Serif"/>
                <a:cs typeface="Microsoft Sans Serif"/>
              </a:rPr>
              <a:t>Статья</a:t>
            </a:r>
            <a:r>
              <a:rPr sz="1500" spc="45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97</a:t>
            </a:r>
            <a:r>
              <a:rPr sz="1500" spc="50" dirty="0">
                <a:latin typeface="Microsoft Sans Serif"/>
                <a:cs typeface="Microsoft Sans Serif"/>
              </a:rPr>
              <a:t> </a:t>
            </a:r>
            <a:r>
              <a:rPr sz="1500" spc="-20" dirty="0">
                <a:latin typeface="Microsoft Sans Serif"/>
                <a:cs typeface="Microsoft Sans Serif"/>
              </a:rPr>
              <a:t>Федерального</a:t>
            </a:r>
            <a:r>
              <a:rPr sz="1500" spc="50" dirty="0">
                <a:latin typeface="Microsoft Sans Serif"/>
                <a:cs typeface="Microsoft Sans Serif"/>
              </a:rPr>
              <a:t> </a:t>
            </a:r>
            <a:r>
              <a:rPr sz="1500" spc="-10" dirty="0">
                <a:latin typeface="Microsoft Sans Serif"/>
                <a:cs typeface="Microsoft Sans Serif"/>
              </a:rPr>
              <a:t>закона</a:t>
            </a:r>
            <a:r>
              <a:rPr sz="1500" spc="50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от</a:t>
            </a:r>
            <a:r>
              <a:rPr sz="1500" spc="40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29.12.2012</a:t>
            </a:r>
            <a:r>
              <a:rPr sz="1500" spc="40" dirty="0">
                <a:latin typeface="Microsoft Sans Serif"/>
                <a:cs typeface="Microsoft Sans Serif"/>
              </a:rPr>
              <a:t> </a:t>
            </a:r>
            <a:r>
              <a:rPr sz="1500" spc="105" dirty="0">
                <a:latin typeface="Microsoft Sans Serif"/>
                <a:cs typeface="Microsoft Sans Serif"/>
              </a:rPr>
              <a:t>№</a:t>
            </a:r>
            <a:r>
              <a:rPr sz="1500" spc="40" dirty="0">
                <a:latin typeface="Microsoft Sans Serif"/>
                <a:cs typeface="Microsoft Sans Serif"/>
              </a:rPr>
              <a:t> </a:t>
            </a:r>
            <a:r>
              <a:rPr sz="1500" spc="-10" dirty="0">
                <a:latin typeface="Microsoft Sans Serif"/>
                <a:cs typeface="Microsoft Sans Serif"/>
              </a:rPr>
              <a:t>273-ФЗ</a:t>
            </a:r>
            <a:r>
              <a:rPr sz="1500" spc="35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«Об</a:t>
            </a:r>
            <a:r>
              <a:rPr sz="1500" spc="40" dirty="0">
                <a:latin typeface="Microsoft Sans Serif"/>
                <a:cs typeface="Microsoft Sans Serif"/>
              </a:rPr>
              <a:t> </a:t>
            </a:r>
            <a:r>
              <a:rPr sz="1500" spc="-10" dirty="0">
                <a:latin typeface="Microsoft Sans Serif"/>
                <a:cs typeface="Microsoft Sans Serif"/>
              </a:rPr>
              <a:t>образовании</a:t>
            </a:r>
            <a:r>
              <a:rPr sz="1500" spc="50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в</a:t>
            </a:r>
            <a:r>
              <a:rPr sz="1500" spc="25" dirty="0">
                <a:latin typeface="Microsoft Sans Serif"/>
                <a:cs typeface="Microsoft Sans Serif"/>
              </a:rPr>
              <a:t> </a:t>
            </a:r>
            <a:r>
              <a:rPr sz="1500" spc="-10" dirty="0">
                <a:latin typeface="Microsoft Sans Serif"/>
                <a:cs typeface="Microsoft Sans Serif"/>
              </a:rPr>
              <a:t>Российской</a:t>
            </a:r>
            <a:endParaRPr sz="1500" dirty="0">
              <a:latin typeface="Microsoft Sans Serif"/>
              <a:cs typeface="Microsoft Sans Serif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1500" spc="-10" dirty="0">
                <a:latin typeface="Microsoft Sans Serif"/>
                <a:cs typeface="Microsoft Sans Serif"/>
              </a:rPr>
              <a:t>Федерации»</a:t>
            </a:r>
            <a:endParaRPr sz="1500" dirty="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2437" y="1621916"/>
            <a:ext cx="4192904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Clr>
                <a:srgbClr val="4F81BC"/>
              </a:buClr>
              <a:buFont typeface="Wingdings"/>
              <a:buChar char=""/>
              <a:tabLst>
                <a:tab pos="298450" algn="l"/>
                <a:tab pos="1377950" algn="l"/>
                <a:tab pos="3051175" algn="l"/>
              </a:tabLst>
            </a:pPr>
            <a:r>
              <a:rPr sz="1500" spc="-10" dirty="0">
                <a:latin typeface="Microsoft Sans Serif"/>
                <a:cs typeface="Microsoft Sans Serif"/>
              </a:rPr>
              <a:t>Правила</a:t>
            </a:r>
            <a:r>
              <a:rPr sz="1500" dirty="0">
                <a:latin typeface="Microsoft Sans Serif"/>
                <a:cs typeface="Microsoft Sans Serif"/>
              </a:rPr>
              <a:t>	</a:t>
            </a:r>
            <a:r>
              <a:rPr sz="1500" spc="-10" dirty="0">
                <a:latin typeface="Microsoft Sans Serif"/>
                <a:cs typeface="Microsoft Sans Serif"/>
              </a:rPr>
              <a:t>осуществления</a:t>
            </a:r>
            <a:r>
              <a:rPr sz="1500" dirty="0">
                <a:latin typeface="Microsoft Sans Serif"/>
                <a:cs typeface="Microsoft Sans Serif"/>
              </a:rPr>
              <a:t>	</a:t>
            </a:r>
            <a:r>
              <a:rPr sz="1500" spc="-10" dirty="0">
                <a:latin typeface="Microsoft Sans Serif"/>
                <a:cs typeface="Microsoft Sans Serif"/>
              </a:rPr>
              <a:t>мониторинга</a:t>
            </a:r>
            <a:endParaRPr sz="15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8949" y="1850517"/>
            <a:ext cx="387286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77035" algn="l"/>
                <a:tab pos="3211830" algn="l"/>
                <a:tab pos="3673475" algn="l"/>
              </a:tabLst>
            </a:pPr>
            <a:r>
              <a:rPr sz="1500" spc="-10" dirty="0">
                <a:latin typeface="Microsoft Sans Serif"/>
                <a:cs typeface="Microsoft Sans Serif"/>
              </a:rPr>
              <a:t>постановлением</a:t>
            </a:r>
            <a:r>
              <a:rPr sz="1500" dirty="0">
                <a:latin typeface="Microsoft Sans Serif"/>
                <a:cs typeface="Microsoft Sans Serif"/>
              </a:rPr>
              <a:t>	</a:t>
            </a:r>
            <a:r>
              <a:rPr sz="1500" spc="-10" dirty="0">
                <a:latin typeface="Microsoft Sans Serif"/>
                <a:cs typeface="Microsoft Sans Serif"/>
              </a:rPr>
              <a:t>Правительства</a:t>
            </a:r>
            <a:r>
              <a:rPr sz="1500" dirty="0">
                <a:latin typeface="Microsoft Sans Serif"/>
                <a:cs typeface="Microsoft Sans Serif"/>
              </a:rPr>
              <a:t>	</a:t>
            </a:r>
            <a:r>
              <a:rPr sz="1500" spc="-25" dirty="0">
                <a:latin typeface="Microsoft Sans Serif"/>
                <a:cs typeface="Microsoft Sans Serif"/>
              </a:rPr>
              <a:t>РФ</a:t>
            </a:r>
            <a:r>
              <a:rPr sz="1500" dirty="0">
                <a:latin typeface="Microsoft Sans Serif"/>
                <a:cs typeface="Microsoft Sans Serif"/>
              </a:rPr>
              <a:t>	</a:t>
            </a:r>
            <a:r>
              <a:rPr sz="1500" spc="-25" dirty="0">
                <a:latin typeface="Microsoft Sans Serif"/>
                <a:cs typeface="Microsoft Sans Serif"/>
              </a:rPr>
              <a:t>от</a:t>
            </a:r>
            <a:endParaRPr sz="15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32782" y="1621916"/>
            <a:ext cx="244602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100"/>
              </a:spcBef>
              <a:tabLst>
                <a:tab pos="1160145" algn="l"/>
                <a:tab pos="1213485" algn="l"/>
                <a:tab pos="1556385" algn="l"/>
                <a:tab pos="2068195" algn="l"/>
              </a:tabLst>
            </a:pPr>
            <a:r>
              <a:rPr sz="1500" spc="-10" dirty="0">
                <a:latin typeface="Microsoft Sans Serif"/>
                <a:cs typeface="Microsoft Sans Serif"/>
              </a:rPr>
              <a:t>системы</a:t>
            </a:r>
            <a:r>
              <a:rPr sz="1500" dirty="0">
                <a:latin typeface="Microsoft Sans Serif"/>
                <a:cs typeface="Microsoft Sans Serif"/>
              </a:rPr>
              <a:t>		</a:t>
            </a:r>
            <a:r>
              <a:rPr sz="1500" spc="-10" dirty="0">
                <a:latin typeface="Microsoft Sans Serif"/>
                <a:cs typeface="Microsoft Sans Serif"/>
              </a:rPr>
              <a:t>образования, 05.08.2013</a:t>
            </a:r>
            <a:r>
              <a:rPr sz="1500" dirty="0">
                <a:latin typeface="Microsoft Sans Serif"/>
                <a:cs typeface="Microsoft Sans Serif"/>
              </a:rPr>
              <a:t>	</a:t>
            </a:r>
            <a:r>
              <a:rPr sz="1500" spc="55" dirty="0">
                <a:latin typeface="Microsoft Sans Serif"/>
                <a:cs typeface="Microsoft Sans Serif"/>
              </a:rPr>
              <a:t>№</a:t>
            </a:r>
            <a:r>
              <a:rPr sz="1500" dirty="0">
                <a:latin typeface="Microsoft Sans Serif"/>
                <a:cs typeface="Microsoft Sans Serif"/>
              </a:rPr>
              <a:t>	</a:t>
            </a:r>
            <a:r>
              <a:rPr sz="1500" spc="-25" dirty="0">
                <a:latin typeface="Microsoft Sans Serif"/>
                <a:cs typeface="Microsoft Sans Serif"/>
              </a:rPr>
              <a:t>662</a:t>
            </a:r>
            <a:r>
              <a:rPr sz="1500" dirty="0">
                <a:latin typeface="Microsoft Sans Serif"/>
                <a:cs typeface="Microsoft Sans Serif"/>
              </a:rPr>
              <a:t>	</a:t>
            </a:r>
            <a:r>
              <a:rPr sz="1500" spc="-25" dirty="0">
                <a:latin typeface="Microsoft Sans Serif"/>
                <a:cs typeface="Microsoft Sans Serif"/>
              </a:rPr>
              <a:t>«Об</a:t>
            </a:r>
            <a:endParaRPr sz="15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345171" y="1621916"/>
            <a:ext cx="140081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1915">
              <a:lnSpc>
                <a:spcPct val="100000"/>
              </a:lnSpc>
              <a:spcBef>
                <a:spcPts val="100"/>
              </a:spcBef>
            </a:pPr>
            <a:r>
              <a:rPr sz="1500" spc="-20" dirty="0">
                <a:latin typeface="Microsoft Sans Serif"/>
                <a:cs typeface="Microsoft Sans Serif"/>
              </a:rPr>
              <a:t>утвержденные </a:t>
            </a:r>
            <a:r>
              <a:rPr sz="1500" spc="-10" dirty="0">
                <a:latin typeface="Microsoft Sans Serif"/>
                <a:cs typeface="Microsoft Sans Serif"/>
              </a:rPr>
              <a:t>осуществлении</a:t>
            </a:r>
            <a:endParaRPr sz="15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2437" y="2002169"/>
            <a:ext cx="8341995" cy="636270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299085">
              <a:lnSpc>
                <a:spcPct val="100000"/>
              </a:lnSpc>
              <a:spcBef>
                <a:spcPts val="705"/>
              </a:spcBef>
            </a:pPr>
            <a:r>
              <a:rPr sz="1500" spc="-20" dirty="0">
                <a:latin typeface="Microsoft Sans Serif"/>
                <a:cs typeface="Microsoft Sans Serif"/>
              </a:rPr>
              <a:t>мониторинга </a:t>
            </a:r>
            <a:r>
              <a:rPr sz="1500" dirty="0">
                <a:latin typeface="Microsoft Sans Serif"/>
                <a:cs typeface="Microsoft Sans Serif"/>
              </a:rPr>
              <a:t>системы</a:t>
            </a:r>
            <a:r>
              <a:rPr sz="1500" spc="-30" dirty="0">
                <a:latin typeface="Microsoft Sans Serif"/>
                <a:cs typeface="Microsoft Sans Serif"/>
              </a:rPr>
              <a:t> </a:t>
            </a:r>
            <a:r>
              <a:rPr sz="1500" spc="-10" dirty="0">
                <a:latin typeface="Microsoft Sans Serif"/>
                <a:cs typeface="Microsoft Sans Serif"/>
              </a:rPr>
              <a:t>образования»</a:t>
            </a:r>
            <a:endParaRPr sz="1500" dirty="0">
              <a:latin typeface="Microsoft Sans Serif"/>
              <a:cs typeface="Microsoft Sans Serif"/>
            </a:endParaRPr>
          </a:p>
          <a:p>
            <a:pPr marL="298450" indent="-285750">
              <a:lnSpc>
                <a:spcPct val="100000"/>
              </a:lnSpc>
              <a:spcBef>
                <a:spcPts val="600"/>
              </a:spcBef>
              <a:buClr>
                <a:srgbClr val="4F81BC"/>
              </a:buClr>
              <a:buFont typeface="Wingdings"/>
              <a:buChar char=""/>
              <a:tabLst>
                <a:tab pos="298450" algn="l"/>
              </a:tabLst>
            </a:pPr>
            <a:r>
              <a:rPr sz="1500" dirty="0">
                <a:latin typeface="Microsoft Sans Serif"/>
                <a:cs typeface="Microsoft Sans Serif"/>
              </a:rPr>
              <a:t>Приказ</a:t>
            </a:r>
            <a:r>
              <a:rPr sz="1500" spc="50" dirty="0">
                <a:latin typeface="Microsoft Sans Serif"/>
                <a:cs typeface="Microsoft Sans Serif"/>
              </a:rPr>
              <a:t> </a:t>
            </a:r>
            <a:r>
              <a:rPr sz="1500" spc="-10" dirty="0">
                <a:latin typeface="Microsoft Sans Serif"/>
                <a:cs typeface="Microsoft Sans Serif"/>
              </a:rPr>
              <a:t>Рособрнадзора,</a:t>
            </a:r>
            <a:r>
              <a:rPr sz="1500" spc="55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Минпросвещения</a:t>
            </a:r>
            <a:r>
              <a:rPr sz="1500" spc="60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России,</a:t>
            </a:r>
            <a:r>
              <a:rPr sz="1500" spc="40" dirty="0">
                <a:latin typeface="Microsoft Sans Serif"/>
                <a:cs typeface="Microsoft Sans Serif"/>
              </a:rPr>
              <a:t> </a:t>
            </a:r>
            <a:r>
              <a:rPr sz="1500" spc="-10" dirty="0">
                <a:latin typeface="Microsoft Sans Serif"/>
                <a:cs typeface="Microsoft Sans Serif"/>
              </a:rPr>
              <a:t>Минобрнауки</a:t>
            </a:r>
            <a:r>
              <a:rPr sz="1500" spc="65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России</a:t>
            </a:r>
            <a:r>
              <a:rPr sz="1500" spc="50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от</a:t>
            </a:r>
            <a:r>
              <a:rPr sz="1500" spc="50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18.12.2019</a:t>
            </a:r>
            <a:r>
              <a:rPr sz="1500" spc="60" dirty="0">
                <a:latin typeface="Microsoft Sans Serif"/>
                <a:cs typeface="Microsoft Sans Serif"/>
              </a:rPr>
              <a:t> </a:t>
            </a:r>
            <a:r>
              <a:rPr sz="1500" spc="55" dirty="0">
                <a:latin typeface="Microsoft Sans Serif"/>
                <a:cs typeface="Microsoft Sans Serif"/>
              </a:rPr>
              <a:t>№</a:t>
            </a:r>
            <a:endParaRPr sz="1500" dirty="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2437" y="2612898"/>
            <a:ext cx="8342630" cy="2159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algn="just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latin typeface="Microsoft Sans Serif"/>
                <a:cs typeface="Microsoft Sans Serif"/>
              </a:rPr>
              <a:t>1684/694/1377</a:t>
            </a:r>
            <a:r>
              <a:rPr sz="1500" spc="275" dirty="0">
                <a:latin typeface="Microsoft Sans Serif"/>
                <a:cs typeface="Microsoft Sans Serif"/>
              </a:rPr>
              <a:t>  </a:t>
            </a:r>
            <a:r>
              <a:rPr sz="1500" dirty="0">
                <a:latin typeface="Microsoft Sans Serif"/>
                <a:cs typeface="Microsoft Sans Serif"/>
              </a:rPr>
              <a:t>«Об</a:t>
            </a:r>
            <a:r>
              <a:rPr sz="1500" spc="280" dirty="0">
                <a:latin typeface="Microsoft Sans Serif"/>
                <a:cs typeface="Microsoft Sans Serif"/>
              </a:rPr>
              <a:t>  </a:t>
            </a:r>
            <a:r>
              <a:rPr sz="1500" dirty="0">
                <a:latin typeface="Microsoft Sans Serif"/>
                <a:cs typeface="Microsoft Sans Serif"/>
              </a:rPr>
              <a:t>осуществлении</a:t>
            </a:r>
            <a:r>
              <a:rPr sz="1500" spc="280" dirty="0">
                <a:latin typeface="Microsoft Sans Serif"/>
                <a:cs typeface="Microsoft Sans Serif"/>
              </a:rPr>
              <a:t>  </a:t>
            </a:r>
            <a:r>
              <a:rPr sz="1500" dirty="0">
                <a:latin typeface="Microsoft Sans Serif"/>
                <a:cs typeface="Microsoft Sans Serif"/>
              </a:rPr>
              <a:t>Федеральной</a:t>
            </a:r>
            <a:r>
              <a:rPr sz="1500" spc="285" dirty="0">
                <a:latin typeface="Microsoft Sans Serif"/>
                <a:cs typeface="Microsoft Sans Serif"/>
              </a:rPr>
              <a:t>  </a:t>
            </a:r>
            <a:r>
              <a:rPr sz="1500" dirty="0">
                <a:latin typeface="Microsoft Sans Serif"/>
                <a:cs typeface="Microsoft Sans Serif"/>
              </a:rPr>
              <a:t>службой</a:t>
            </a:r>
            <a:r>
              <a:rPr sz="1500" spc="280" dirty="0">
                <a:latin typeface="Microsoft Sans Serif"/>
                <a:cs typeface="Microsoft Sans Serif"/>
              </a:rPr>
              <a:t>  </a:t>
            </a:r>
            <a:r>
              <a:rPr sz="1500" dirty="0">
                <a:latin typeface="Microsoft Sans Serif"/>
                <a:cs typeface="Microsoft Sans Serif"/>
              </a:rPr>
              <a:t>по</a:t>
            </a:r>
            <a:r>
              <a:rPr sz="1500" spc="280" dirty="0">
                <a:latin typeface="Microsoft Sans Serif"/>
                <a:cs typeface="Microsoft Sans Serif"/>
              </a:rPr>
              <a:t>  </a:t>
            </a:r>
            <a:r>
              <a:rPr sz="1500" dirty="0">
                <a:latin typeface="Microsoft Sans Serif"/>
                <a:cs typeface="Microsoft Sans Serif"/>
              </a:rPr>
              <a:t>надзору</a:t>
            </a:r>
            <a:r>
              <a:rPr sz="1500" spc="270" dirty="0">
                <a:latin typeface="Microsoft Sans Serif"/>
                <a:cs typeface="Microsoft Sans Serif"/>
              </a:rPr>
              <a:t>  </a:t>
            </a:r>
            <a:r>
              <a:rPr sz="1500" dirty="0">
                <a:latin typeface="Microsoft Sans Serif"/>
                <a:cs typeface="Microsoft Sans Serif"/>
              </a:rPr>
              <a:t>в</a:t>
            </a:r>
            <a:r>
              <a:rPr sz="1500" spc="285" dirty="0">
                <a:latin typeface="Microsoft Sans Serif"/>
                <a:cs typeface="Microsoft Sans Serif"/>
              </a:rPr>
              <a:t>  </a:t>
            </a:r>
            <a:r>
              <a:rPr sz="1500" spc="-10" dirty="0">
                <a:latin typeface="Microsoft Sans Serif"/>
                <a:cs typeface="Microsoft Sans Serif"/>
              </a:rPr>
              <a:t>сфере </a:t>
            </a:r>
            <a:r>
              <a:rPr sz="1500" dirty="0">
                <a:latin typeface="Microsoft Sans Serif"/>
                <a:cs typeface="Microsoft Sans Serif"/>
              </a:rPr>
              <a:t>образования</a:t>
            </a:r>
            <a:r>
              <a:rPr sz="1500" spc="385" dirty="0">
                <a:latin typeface="Microsoft Sans Serif"/>
                <a:cs typeface="Microsoft Sans Serif"/>
              </a:rPr>
              <a:t>  </a:t>
            </a:r>
            <a:r>
              <a:rPr sz="1500" dirty="0">
                <a:latin typeface="Microsoft Sans Serif"/>
                <a:cs typeface="Microsoft Sans Serif"/>
              </a:rPr>
              <a:t>и</a:t>
            </a:r>
            <a:r>
              <a:rPr sz="1500" spc="375" dirty="0">
                <a:latin typeface="Microsoft Sans Serif"/>
                <a:cs typeface="Microsoft Sans Serif"/>
              </a:rPr>
              <a:t>  </a:t>
            </a:r>
            <a:r>
              <a:rPr sz="1500" dirty="0">
                <a:latin typeface="Microsoft Sans Serif"/>
                <a:cs typeface="Microsoft Sans Serif"/>
              </a:rPr>
              <a:t>науки,</a:t>
            </a:r>
            <a:r>
              <a:rPr sz="1500" spc="390" dirty="0">
                <a:latin typeface="Microsoft Sans Serif"/>
                <a:cs typeface="Microsoft Sans Serif"/>
              </a:rPr>
              <a:t>  </a:t>
            </a:r>
            <a:r>
              <a:rPr sz="1500" dirty="0">
                <a:latin typeface="Microsoft Sans Serif"/>
                <a:cs typeface="Microsoft Sans Serif"/>
              </a:rPr>
              <a:t>Министерством</a:t>
            </a:r>
            <a:r>
              <a:rPr sz="1500" spc="385" dirty="0">
                <a:latin typeface="Microsoft Sans Serif"/>
                <a:cs typeface="Microsoft Sans Serif"/>
              </a:rPr>
              <a:t>  </a:t>
            </a:r>
            <a:r>
              <a:rPr sz="1500" dirty="0">
                <a:latin typeface="Microsoft Sans Serif"/>
                <a:cs typeface="Microsoft Sans Serif"/>
              </a:rPr>
              <a:t>просвещения</a:t>
            </a:r>
            <a:r>
              <a:rPr sz="1500" spc="380" dirty="0">
                <a:latin typeface="Microsoft Sans Serif"/>
                <a:cs typeface="Microsoft Sans Serif"/>
              </a:rPr>
              <a:t>  </a:t>
            </a:r>
            <a:r>
              <a:rPr sz="1500" dirty="0">
                <a:latin typeface="Microsoft Sans Serif"/>
                <a:cs typeface="Microsoft Sans Serif"/>
              </a:rPr>
              <a:t>Российской</a:t>
            </a:r>
            <a:r>
              <a:rPr sz="1500" spc="390" dirty="0">
                <a:latin typeface="Microsoft Sans Serif"/>
                <a:cs typeface="Microsoft Sans Serif"/>
              </a:rPr>
              <a:t>  </a:t>
            </a:r>
            <a:r>
              <a:rPr sz="1500" dirty="0">
                <a:latin typeface="Microsoft Sans Serif"/>
                <a:cs typeface="Microsoft Sans Serif"/>
              </a:rPr>
              <a:t>Федерации</a:t>
            </a:r>
            <a:r>
              <a:rPr sz="1500" spc="365" dirty="0">
                <a:latin typeface="Microsoft Sans Serif"/>
                <a:cs typeface="Microsoft Sans Serif"/>
              </a:rPr>
              <a:t>  </a:t>
            </a:r>
            <a:r>
              <a:rPr sz="1500" spc="-50" dirty="0">
                <a:latin typeface="Microsoft Sans Serif"/>
                <a:cs typeface="Microsoft Sans Serif"/>
              </a:rPr>
              <a:t>и </a:t>
            </a:r>
            <a:r>
              <a:rPr sz="1500" dirty="0">
                <a:latin typeface="Microsoft Sans Serif"/>
                <a:cs typeface="Microsoft Sans Serif"/>
              </a:rPr>
              <a:t>Министерством</a:t>
            </a:r>
            <a:r>
              <a:rPr sz="1500" spc="75" dirty="0">
                <a:latin typeface="Microsoft Sans Serif"/>
                <a:cs typeface="Microsoft Sans Serif"/>
              </a:rPr>
              <a:t>  </a:t>
            </a:r>
            <a:r>
              <a:rPr sz="1500" dirty="0">
                <a:latin typeface="Microsoft Sans Serif"/>
                <a:cs typeface="Microsoft Sans Serif"/>
              </a:rPr>
              <a:t>науки</a:t>
            </a:r>
            <a:r>
              <a:rPr sz="1500" spc="85" dirty="0">
                <a:latin typeface="Microsoft Sans Serif"/>
                <a:cs typeface="Microsoft Sans Serif"/>
              </a:rPr>
              <a:t>  </a:t>
            </a:r>
            <a:r>
              <a:rPr sz="1500" dirty="0">
                <a:latin typeface="Microsoft Sans Serif"/>
                <a:cs typeface="Microsoft Sans Serif"/>
              </a:rPr>
              <a:t>и</a:t>
            </a:r>
            <a:r>
              <a:rPr sz="1500" spc="80" dirty="0">
                <a:latin typeface="Microsoft Sans Serif"/>
                <a:cs typeface="Microsoft Sans Serif"/>
              </a:rPr>
              <a:t>  </a:t>
            </a:r>
            <a:r>
              <a:rPr sz="1500" dirty="0">
                <a:latin typeface="Microsoft Sans Serif"/>
                <a:cs typeface="Microsoft Sans Serif"/>
              </a:rPr>
              <a:t>высшего</a:t>
            </a:r>
            <a:r>
              <a:rPr sz="1500" spc="85" dirty="0">
                <a:latin typeface="Microsoft Sans Serif"/>
                <a:cs typeface="Microsoft Sans Serif"/>
              </a:rPr>
              <a:t>  </a:t>
            </a:r>
            <a:r>
              <a:rPr sz="1500" dirty="0">
                <a:latin typeface="Microsoft Sans Serif"/>
                <a:cs typeface="Microsoft Sans Serif"/>
              </a:rPr>
              <a:t>образования</a:t>
            </a:r>
            <a:r>
              <a:rPr sz="1500" spc="70" dirty="0">
                <a:latin typeface="Microsoft Sans Serif"/>
                <a:cs typeface="Microsoft Sans Serif"/>
              </a:rPr>
              <a:t>  </a:t>
            </a:r>
            <a:r>
              <a:rPr sz="1500" dirty="0">
                <a:latin typeface="Microsoft Sans Serif"/>
                <a:cs typeface="Microsoft Sans Serif"/>
              </a:rPr>
              <a:t>Российской</a:t>
            </a:r>
            <a:r>
              <a:rPr sz="1500" spc="85" dirty="0">
                <a:latin typeface="Microsoft Sans Serif"/>
                <a:cs typeface="Microsoft Sans Serif"/>
              </a:rPr>
              <a:t>  </a:t>
            </a:r>
            <a:r>
              <a:rPr sz="1500" dirty="0">
                <a:latin typeface="Microsoft Sans Serif"/>
                <a:cs typeface="Microsoft Sans Serif"/>
              </a:rPr>
              <a:t>Федерации</a:t>
            </a:r>
            <a:r>
              <a:rPr sz="1500" spc="75" dirty="0">
                <a:latin typeface="Microsoft Sans Serif"/>
                <a:cs typeface="Microsoft Sans Serif"/>
              </a:rPr>
              <a:t>  </a:t>
            </a:r>
            <a:r>
              <a:rPr sz="1500" spc="-10" dirty="0">
                <a:latin typeface="Microsoft Sans Serif"/>
                <a:cs typeface="Microsoft Sans Serif"/>
              </a:rPr>
              <a:t>мониторинга </a:t>
            </a:r>
            <a:r>
              <a:rPr sz="1500" dirty="0">
                <a:latin typeface="Microsoft Sans Serif"/>
                <a:cs typeface="Microsoft Sans Serif"/>
              </a:rPr>
              <a:t>системы</a:t>
            </a:r>
            <a:r>
              <a:rPr sz="1500" spc="470" dirty="0">
                <a:latin typeface="Microsoft Sans Serif"/>
                <a:cs typeface="Microsoft Sans Serif"/>
              </a:rPr>
              <a:t>  </a:t>
            </a:r>
            <a:r>
              <a:rPr sz="1500" dirty="0">
                <a:latin typeface="Microsoft Sans Serif"/>
                <a:cs typeface="Microsoft Sans Serif"/>
              </a:rPr>
              <a:t>образования</a:t>
            </a:r>
            <a:r>
              <a:rPr sz="1500" spc="470" dirty="0">
                <a:latin typeface="Microsoft Sans Serif"/>
                <a:cs typeface="Microsoft Sans Serif"/>
              </a:rPr>
              <a:t>  </a:t>
            </a:r>
            <a:r>
              <a:rPr sz="1500" dirty="0">
                <a:latin typeface="Microsoft Sans Serif"/>
                <a:cs typeface="Microsoft Sans Serif"/>
              </a:rPr>
              <a:t>в</a:t>
            </a:r>
            <a:r>
              <a:rPr sz="1500" spc="465" dirty="0">
                <a:latin typeface="Microsoft Sans Serif"/>
                <a:cs typeface="Microsoft Sans Serif"/>
              </a:rPr>
              <a:t>  </a:t>
            </a:r>
            <a:r>
              <a:rPr sz="1500" dirty="0">
                <a:latin typeface="Microsoft Sans Serif"/>
                <a:cs typeface="Microsoft Sans Serif"/>
              </a:rPr>
              <a:t>части</a:t>
            </a:r>
            <a:r>
              <a:rPr sz="1500" spc="470" dirty="0">
                <a:latin typeface="Microsoft Sans Serif"/>
                <a:cs typeface="Microsoft Sans Serif"/>
              </a:rPr>
              <a:t>  </a:t>
            </a:r>
            <a:r>
              <a:rPr sz="1500" dirty="0">
                <a:latin typeface="Microsoft Sans Serif"/>
                <a:cs typeface="Microsoft Sans Serif"/>
              </a:rPr>
              <a:t>результатов</a:t>
            </a:r>
            <a:r>
              <a:rPr sz="1500" spc="475" dirty="0">
                <a:latin typeface="Microsoft Sans Serif"/>
                <a:cs typeface="Microsoft Sans Serif"/>
              </a:rPr>
              <a:t>  </a:t>
            </a:r>
            <a:r>
              <a:rPr sz="1500" dirty="0">
                <a:latin typeface="Microsoft Sans Serif"/>
                <a:cs typeface="Microsoft Sans Serif"/>
              </a:rPr>
              <a:t>национальных</a:t>
            </a:r>
            <a:r>
              <a:rPr sz="1500" spc="470" dirty="0">
                <a:latin typeface="Microsoft Sans Serif"/>
                <a:cs typeface="Microsoft Sans Serif"/>
              </a:rPr>
              <a:t>  </a:t>
            </a:r>
            <a:r>
              <a:rPr sz="1500" dirty="0">
                <a:latin typeface="Microsoft Sans Serif"/>
                <a:cs typeface="Microsoft Sans Serif"/>
              </a:rPr>
              <a:t>и</a:t>
            </a:r>
            <a:r>
              <a:rPr sz="1500" spc="470" dirty="0">
                <a:latin typeface="Microsoft Sans Serif"/>
                <a:cs typeface="Microsoft Sans Serif"/>
              </a:rPr>
              <a:t>  </a:t>
            </a:r>
            <a:r>
              <a:rPr sz="1500" spc="-10" dirty="0">
                <a:latin typeface="Microsoft Sans Serif"/>
                <a:cs typeface="Microsoft Sans Serif"/>
              </a:rPr>
              <a:t>международных </a:t>
            </a:r>
            <a:r>
              <a:rPr sz="1500" dirty="0">
                <a:latin typeface="Microsoft Sans Serif"/>
                <a:cs typeface="Microsoft Sans Serif"/>
              </a:rPr>
              <a:t>исследований</a:t>
            </a:r>
            <a:r>
              <a:rPr sz="1500" spc="345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качества</a:t>
            </a:r>
            <a:r>
              <a:rPr sz="1500" spc="350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образования</a:t>
            </a:r>
            <a:r>
              <a:rPr sz="1500" spc="350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и</a:t>
            </a:r>
            <a:r>
              <a:rPr sz="1500" spc="335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иных</a:t>
            </a:r>
            <a:r>
              <a:rPr sz="1500" spc="325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аналогичных</a:t>
            </a:r>
            <a:r>
              <a:rPr sz="1500" spc="330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оценочных</a:t>
            </a:r>
            <a:r>
              <a:rPr sz="1500" spc="335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мероприятий,</a:t>
            </a:r>
            <a:r>
              <a:rPr sz="1500" spc="345" dirty="0">
                <a:latin typeface="Microsoft Sans Serif"/>
                <a:cs typeface="Microsoft Sans Serif"/>
              </a:rPr>
              <a:t> </a:t>
            </a:r>
            <a:r>
              <a:rPr sz="1500" spc="-50" dirty="0">
                <a:latin typeface="Microsoft Sans Serif"/>
                <a:cs typeface="Microsoft Sans Serif"/>
              </a:rPr>
              <a:t>а </a:t>
            </a:r>
            <a:r>
              <a:rPr sz="1500" spc="-25" dirty="0">
                <a:latin typeface="Microsoft Sans Serif"/>
                <a:cs typeface="Microsoft Sans Serif"/>
              </a:rPr>
              <a:t>также</a:t>
            </a:r>
            <a:r>
              <a:rPr sz="1500" spc="-50" dirty="0">
                <a:latin typeface="Microsoft Sans Serif"/>
                <a:cs typeface="Microsoft Sans Serif"/>
              </a:rPr>
              <a:t> </a:t>
            </a:r>
            <a:r>
              <a:rPr sz="1500" spc="-30" dirty="0">
                <a:latin typeface="Microsoft Sans Serif"/>
                <a:cs typeface="Microsoft Sans Serif"/>
              </a:rPr>
              <a:t>результатов</a:t>
            </a:r>
            <a:r>
              <a:rPr sz="1500" spc="-10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участия</a:t>
            </a:r>
            <a:r>
              <a:rPr sz="1500" spc="-20" dirty="0">
                <a:latin typeface="Microsoft Sans Serif"/>
                <a:cs typeface="Microsoft Sans Serif"/>
              </a:rPr>
              <a:t> </a:t>
            </a:r>
            <a:r>
              <a:rPr sz="1500" spc="-10" dirty="0">
                <a:latin typeface="Microsoft Sans Serif"/>
                <a:cs typeface="Microsoft Sans Serif"/>
              </a:rPr>
              <a:t>обучающихся</a:t>
            </a:r>
            <a:r>
              <a:rPr sz="1500" spc="-15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в</a:t>
            </a:r>
            <a:r>
              <a:rPr sz="1500" spc="-35" dirty="0">
                <a:latin typeface="Microsoft Sans Serif"/>
                <a:cs typeface="Microsoft Sans Serif"/>
              </a:rPr>
              <a:t> </a:t>
            </a:r>
            <a:r>
              <a:rPr sz="1500" spc="-10" dirty="0">
                <a:latin typeface="Microsoft Sans Serif"/>
                <a:cs typeface="Microsoft Sans Serif"/>
              </a:rPr>
              <a:t>указанных</a:t>
            </a:r>
            <a:r>
              <a:rPr sz="1500" spc="-40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исследованиях</a:t>
            </a:r>
            <a:r>
              <a:rPr sz="1500" spc="-75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и</a:t>
            </a:r>
            <a:r>
              <a:rPr sz="1500" spc="-45" dirty="0">
                <a:latin typeface="Microsoft Sans Serif"/>
                <a:cs typeface="Microsoft Sans Serif"/>
              </a:rPr>
              <a:t> </a:t>
            </a:r>
            <a:r>
              <a:rPr sz="1500" spc="-10" dirty="0">
                <a:latin typeface="Microsoft Sans Serif"/>
                <a:cs typeface="Microsoft Sans Serif"/>
              </a:rPr>
              <a:t>мероприятиях»</a:t>
            </a:r>
            <a:endParaRPr sz="1500">
              <a:latin typeface="Microsoft Sans Serif"/>
              <a:cs typeface="Microsoft Sans Serif"/>
            </a:endParaRPr>
          </a:p>
          <a:p>
            <a:pPr marL="297815" marR="6350" indent="-285750" algn="just">
              <a:lnSpc>
                <a:spcPct val="100000"/>
              </a:lnSpc>
              <a:spcBef>
                <a:spcPts val="600"/>
              </a:spcBef>
              <a:buClr>
                <a:srgbClr val="4F81BC"/>
              </a:buClr>
              <a:buFont typeface="Wingdings"/>
              <a:buChar char=""/>
              <a:tabLst>
                <a:tab pos="299085" algn="l"/>
              </a:tabLst>
            </a:pPr>
            <a:r>
              <a:rPr sz="1500" dirty="0">
                <a:latin typeface="Microsoft Sans Serif"/>
                <a:cs typeface="Microsoft Sans Serif"/>
              </a:rPr>
              <a:t>Методические</a:t>
            </a:r>
            <a:r>
              <a:rPr sz="1500" spc="270" dirty="0">
                <a:latin typeface="Microsoft Sans Serif"/>
                <a:cs typeface="Microsoft Sans Serif"/>
              </a:rPr>
              <a:t>  </a:t>
            </a:r>
            <a:r>
              <a:rPr sz="1500" dirty="0">
                <a:latin typeface="Microsoft Sans Serif"/>
                <a:cs typeface="Microsoft Sans Serif"/>
              </a:rPr>
              <a:t>рекомендации</a:t>
            </a:r>
            <a:r>
              <a:rPr sz="1500" spc="270" dirty="0">
                <a:latin typeface="Microsoft Sans Serif"/>
                <a:cs typeface="Microsoft Sans Serif"/>
              </a:rPr>
              <a:t>  </a:t>
            </a:r>
            <a:r>
              <a:rPr sz="1500" dirty="0">
                <a:latin typeface="Microsoft Sans Serif"/>
                <a:cs typeface="Microsoft Sans Serif"/>
              </a:rPr>
              <a:t>по</a:t>
            </a:r>
            <a:r>
              <a:rPr sz="1500" spc="275" dirty="0">
                <a:latin typeface="Microsoft Sans Serif"/>
                <a:cs typeface="Microsoft Sans Serif"/>
              </a:rPr>
              <a:t>  </a:t>
            </a:r>
            <a:r>
              <a:rPr sz="1500" dirty="0">
                <a:latin typeface="Microsoft Sans Serif"/>
                <a:cs typeface="Microsoft Sans Serif"/>
              </a:rPr>
              <a:t>проведению</a:t>
            </a:r>
            <a:r>
              <a:rPr sz="1500" spc="270" dirty="0">
                <a:latin typeface="Microsoft Sans Serif"/>
                <a:cs typeface="Microsoft Sans Serif"/>
              </a:rPr>
              <a:t>  </a:t>
            </a:r>
            <a:r>
              <a:rPr sz="1500" dirty="0">
                <a:latin typeface="Microsoft Sans Serif"/>
                <a:cs typeface="Microsoft Sans Serif"/>
              </a:rPr>
              <a:t>Всероссийских</a:t>
            </a:r>
            <a:r>
              <a:rPr sz="1500" spc="275" dirty="0">
                <a:latin typeface="Microsoft Sans Serif"/>
                <a:cs typeface="Microsoft Sans Serif"/>
              </a:rPr>
              <a:t>  </a:t>
            </a:r>
            <a:r>
              <a:rPr sz="1500" dirty="0">
                <a:latin typeface="Microsoft Sans Serif"/>
                <a:cs typeface="Microsoft Sans Serif"/>
              </a:rPr>
              <a:t>проверочных</a:t>
            </a:r>
            <a:r>
              <a:rPr sz="1500" spc="265" dirty="0">
                <a:latin typeface="Microsoft Sans Serif"/>
                <a:cs typeface="Microsoft Sans Serif"/>
              </a:rPr>
              <a:t>  </a:t>
            </a:r>
            <a:r>
              <a:rPr sz="1500" spc="-10" dirty="0">
                <a:latin typeface="Microsoft Sans Serif"/>
                <a:cs typeface="Microsoft Sans Serif"/>
              </a:rPr>
              <a:t>работ, 	</a:t>
            </a:r>
            <a:r>
              <a:rPr sz="1500" dirty="0">
                <a:latin typeface="Microsoft Sans Serif"/>
                <a:cs typeface="Microsoft Sans Serif"/>
              </a:rPr>
              <a:t>направленные</a:t>
            </a:r>
            <a:r>
              <a:rPr sz="1500" spc="75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письмом</a:t>
            </a:r>
            <a:r>
              <a:rPr sz="1500" spc="85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Федеральной</a:t>
            </a:r>
            <a:r>
              <a:rPr sz="1500" spc="90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службы</a:t>
            </a:r>
            <a:r>
              <a:rPr sz="1500" spc="85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по</a:t>
            </a:r>
            <a:r>
              <a:rPr sz="1500" spc="70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надзору</a:t>
            </a:r>
            <a:r>
              <a:rPr sz="1500" spc="65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в</a:t>
            </a:r>
            <a:r>
              <a:rPr sz="1500" spc="75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сфере</a:t>
            </a:r>
            <a:r>
              <a:rPr sz="1500" spc="90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образования</a:t>
            </a:r>
            <a:r>
              <a:rPr sz="1500" spc="90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и</a:t>
            </a:r>
            <a:r>
              <a:rPr sz="1500" spc="60" dirty="0">
                <a:latin typeface="Microsoft Sans Serif"/>
                <a:cs typeface="Microsoft Sans Serif"/>
              </a:rPr>
              <a:t> </a:t>
            </a:r>
            <a:r>
              <a:rPr sz="1500" spc="-10" dirty="0">
                <a:latin typeface="Microsoft Sans Serif"/>
                <a:cs typeface="Microsoft Sans Serif"/>
              </a:rPr>
              <a:t>науки 	(Рособрнадзор)</a:t>
            </a:r>
            <a:r>
              <a:rPr sz="1500" spc="-45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от</a:t>
            </a:r>
            <a:r>
              <a:rPr sz="1500" spc="-40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10.02.2020</a:t>
            </a:r>
            <a:r>
              <a:rPr sz="1500" spc="-55" dirty="0">
                <a:latin typeface="Microsoft Sans Serif"/>
                <a:cs typeface="Microsoft Sans Serif"/>
              </a:rPr>
              <a:t> </a:t>
            </a:r>
            <a:r>
              <a:rPr sz="1500" spc="105" dirty="0">
                <a:latin typeface="Microsoft Sans Serif"/>
                <a:cs typeface="Microsoft Sans Serif"/>
              </a:rPr>
              <a:t>№</a:t>
            </a:r>
            <a:r>
              <a:rPr sz="1500" spc="-30" dirty="0">
                <a:latin typeface="Microsoft Sans Serif"/>
                <a:cs typeface="Microsoft Sans Serif"/>
              </a:rPr>
              <a:t> </a:t>
            </a:r>
            <a:r>
              <a:rPr sz="1500" spc="-10" dirty="0">
                <a:latin typeface="Microsoft Sans Serif"/>
                <a:cs typeface="Microsoft Sans Serif"/>
              </a:rPr>
              <a:t>13-</a:t>
            </a:r>
            <a:r>
              <a:rPr sz="1500" spc="-25" dirty="0">
                <a:latin typeface="Microsoft Sans Serif"/>
                <a:cs typeface="Microsoft Sans Serif"/>
              </a:rPr>
              <a:t>35</a:t>
            </a:r>
            <a:endParaRPr sz="15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735" rIns="0" bIns="0" rtlCol="0">
            <a:spAutoFit/>
          </a:bodyPr>
          <a:lstStyle/>
          <a:p>
            <a:pPr marL="1933575">
              <a:lnSpc>
                <a:spcPct val="100000"/>
              </a:lnSpc>
              <a:spcBef>
                <a:spcPts val="105"/>
              </a:spcBef>
            </a:pPr>
            <a:r>
              <a:rPr sz="2000" spc="-110" dirty="0"/>
              <a:t>График</a:t>
            </a:r>
            <a:r>
              <a:rPr sz="2000" spc="-185" dirty="0"/>
              <a:t> </a:t>
            </a:r>
            <a:r>
              <a:rPr sz="2000" spc="-105" dirty="0"/>
              <a:t>проведения</a:t>
            </a:r>
            <a:r>
              <a:rPr sz="2000" spc="-215" dirty="0"/>
              <a:t> </a:t>
            </a:r>
            <a:r>
              <a:rPr sz="2000" spc="-80" dirty="0"/>
              <a:t>ВПР</a:t>
            </a:r>
            <a:r>
              <a:rPr sz="2000" spc="-185" dirty="0"/>
              <a:t> </a:t>
            </a:r>
            <a:r>
              <a:rPr sz="2000" dirty="0"/>
              <a:t>в</a:t>
            </a:r>
            <a:r>
              <a:rPr sz="2000" spc="-180" dirty="0"/>
              <a:t> </a:t>
            </a:r>
            <a:r>
              <a:rPr sz="2000" spc="-80" dirty="0"/>
              <a:t>2024</a:t>
            </a:r>
            <a:r>
              <a:rPr sz="2000" spc="-195" dirty="0"/>
              <a:t> </a:t>
            </a:r>
            <a:r>
              <a:rPr sz="2000" spc="-20" dirty="0"/>
              <a:t>году</a:t>
            </a:r>
            <a:endParaRPr sz="2000"/>
          </a:p>
        </p:txBody>
      </p:sp>
      <p:grpSp>
        <p:nvGrpSpPr>
          <p:cNvPr id="3" name="object 3"/>
          <p:cNvGrpSpPr/>
          <p:nvPr/>
        </p:nvGrpSpPr>
        <p:grpSpPr>
          <a:xfrm>
            <a:off x="890016" y="978408"/>
            <a:ext cx="3477895" cy="3977640"/>
            <a:chOff x="890016" y="978408"/>
            <a:chExt cx="3477895" cy="39776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7496" y="1045900"/>
              <a:ext cx="3380287" cy="385515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94588" y="982980"/>
              <a:ext cx="3469004" cy="3968750"/>
            </a:xfrm>
            <a:custGeom>
              <a:avLst/>
              <a:gdLst/>
              <a:ahLst/>
              <a:cxnLst/>
              <a:rect l="l" t="t" r="r" b="b"/>
              <a:pathLst>
                <a:path w="3469004" h="3968750">
                  <a:moveTo>
                    <a:pt x="0" y="3968496"/>
                  </a:moveTo>
                  <a:lnTo>
                    <a:pt x="3468624" y="3968496"/>
                  </a:lnTo>
                  <a:lnTo>
                    <a:pt x="3468624" y="0"/>
                  </a:lnTo>
                  <a:lnTo>
                    <a:pt x="0" y="0"/>
                  </a:lnTo>
                  <a:lnTo>
                    <a:pt x="0" y="3968496"/>
                  </a:lnTo>
                  <a:close/>
                </a:path>
              </a:pathLst>
            </a:custGeom>
            <a:ln w="9143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4706111" y="978408"/>
            <a:ext cx="3479800" cy="3977640"/>
            <a:chOff x="4706111" y="978408"/>
            <a:chExt cx="3479800" cy="397764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15255" y="991719"/>
              <a:ext cx="3461003" cy="395518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710683" y="982980"/>
              <a:ext cx="3470275" cy="3968750"/>
            </a:xfrm>
            <a:custGeom>
              <a:avLst/>
              <a:gdLst/>
              <a:ahLst/>
              <a:cxnLst/>
              <a:rect l="l" t="t" r="r" b="b"/>
              <a:pathLst>
                <a:path w="3470275" h="3968750">
                  <a:moveTo>
                    <a:pt x="0" y="3968496"/>
                  </a:moveTo>
                  <a:lnTo>
                    <a:pt x="3470148" y="3968496"/>
                  </a:lnTo>
                  <a:lnTo>
                    <a:pt x="3470148" y="0"/>
                  </a:lnTo>
                  <a:lnTo>
                    <a:pt x="0" y="0"/>
                  </a:lnTo>
                  <a:lnTo>
                    <a:pt x="0" y="3968496"/>
                  </a:lnTo>
                  <a:close/>
                </a:path>
              </a:pathLst>
            </a:custGeom>
            <a:ln w="9144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44694" y="468082"/>
            <a:ext cx="6683765" cy="444352"/>
          </a:xfrm>
          <a:prstGeom prst="rect">
            <a:avLst/>
          </a:prstGeom>
        </p:spPr>
        <p:txBody>
          <a:bodyPr vert="horz" wrap="square" lIns="0" tIns="1657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95" dirty="0"/>
              <a:t>Личный</a:t>
            </a:r>
            <a:r>
              <a:rPr sz="1800" b="1" spc="-195" dirty="0"/>
              <a:t> </a:t>
            </a:r>
            <a:r>
              <a:rPr sz="1800" b="1" spc="-95" dirty="0"/>
              <a:t>кабинет</a:t>
            </a:r>
            <a:r>
              <a:rPr sz="1800" b="1" spc="-210" dirty="0"/>
              <a:t> </a:t>
            </a:r>
            <a:r>
              <a:rPr sz="1800" b="1" spc="-110" dirty="0"/>
              <a:t>образовательной</a:t>
            </a:r>
            <a:r>
              <a:rPr sz="1800" b="1" spc="-210" dirty="0"/>
              <a:t> </a:t>
            </a:r>
            <a:r>
              <a:rPr sz="1800" b="1" spc="-105" dirty="0"/>
              <a:t>организации</a:t>
            </a:r>
            <a:r>
              <a:rPr sz="1800" b="1" spc="-210" dirty="0"/>
              <a:t> </a:t>
            </a:r>
            <a:r>
              <a:rPr sz="1800" b="1" dirty="0"/>
              <a:t>в</a:t>
            </a:r>
            <a:r>
              <a:rPr sz="1800" b="1" spc="-160" dirty="0"/>
              <a:t> </a:t>
            </a:r>
            <a:r>
              <a:rPr sz="1800" b="1" spc="-85" dirty="0"/>
              <a:t>ФИС</a:t>
            </a:r>
            <a:r>
              <a:rPr sz="1800" b="1" spc="-165" dirty="0"/>
              <a:t> </a:t>
            </a:r>
            <a:r>
              <a:rPr sz="1800" b="1" spc="-25" dirty="0"/>
              <a:t>ОКО</a:t>
            </a:r>
            <a:endParaRPr sz="1800" b="1" dirty="0"/>
          </a:p>
        </p:txBody>
      </p:sp>
      <p:sp>
        <p:nvSpPr>
          <p:cNvPr id="3" name="object 3"/>
          <p:cNvSpPr txBox="1"/>
          <p:nvPr/>
        </p:nvSpPr>
        <p:spPr>
          <a:xfrm>
            <a:off x="3003042" y="1303985"/>
            <a:ext cx="3138170" cy="26168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Microsoft Sans Serif"/>
                <a:cs typeface="Microsoft Sans Serif"/>
              </a:rPr>
              <a:t>Информационное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0" dirty="0">
                <a:latin typeface="Microsoft Sans Serif"/>
                <a:cs typeface="Microsoft Sans Serif"/>
              </a:rPr>
              <a:t>и</a:t>
            </a:r>
            <a:endParaRPr sz="1600">
              <a:latin typeface="Microsoft Sans Serif"/>
              <a:cs typeface="Microsoft Sans Serif"/>
            </a:endParaRPr>
          </a:p>
          <a:p>
            <a:pPr marL="12065" marR="5080" algn="ctr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latin typeface="Microsoft Sans Serif"/>
                <a:cs typeface="Microsoft Sans Serif"/>
              </a:rPr>
              <a:t>технологическое</a:t>
            </a:r>
            <a:r>
              <a:rPr sz="1600" spc="-9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сопровождение </a:t>
            </a:r>
            <a:r>
              <a:rPr sz="1600" spc="-30" dirty="0">
                <a:latin typeface="Microsoft Sans Serif"/>
                <a:cs typeface="Microsoft Sans Serif"/>
              </a:rPr>
              <a:t>подготовки</a:t>
            </a:r>
            <a:r>
              <a:rPr sz="1600" spc="-4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и</a:t>
            </a:r>
            <a:r>
              <a:rPr sz="1600" spc="-4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проведения</a:t>
            </a:r>
            <a:r>
              <a:rPr sz="1600" spc="-3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ВПР </a:t>
            </a:r>
            <a:r>
              <a:rPr sz="1600" spc="-10" dirty="0">
                <a:latin typeface="Microsoft Sans Serif"/>
                <a:cs typeface="Microsoft Sans Serif"/>
              </a:rPr>
              <a:t>осуществляется</a:t>
            </a:r>
            <a:endParaRPr sz="1600">
              <a:latin typeface="Microsoft Sans Serif"/>
              <a:cs typeface="Microsoft Sans Serif"/>
            </a:endParaRPr>
          </a:p>
          <a:p>
            <a:pPr marL="105410" marR="98425" indent="-1905" algn="ctr">
              <a:lnSpc>
                <a:spcPct val="100000"/>
              </a:lnSpc>
              <a:spcBef>
                <a:spcPts val="600"/>
              </a:spcBef>
            </a:pPr>
            <a:r>
              <a:rPr sz="1600" spc="-60" dirty="0">
                <a:latin typeface="Microsoft Sans Serif"/>
                <a:cs typeface="Microsoft Sans Serif"/>
              </a:rPr>
              <a:t>ФГБУ</a:t>
            </a:r>
            <a:r>
              <a:rPr sz="1600" spc="-5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«Федеральный</a:t>
            </a:r>
            <a:r>
              <a:rPr sz="1600" spc="-9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институт оценки</a:t>
            </a:r>
            <a:r>
              <a:rPr sz="1600" spc="-8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качества</a:t>
            </a:r>
            <a:r>
              <a:rPr sz="1600" spc="-8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образования» посредством</a:t>
            </a:r>
            <a:endParaRPr sz="1600">
              <a:latin typeface="Microsoft Sans Serif"/>
              <a:cs typeface="Microsoft Sans Serif"/>
            </a:endParaRPr>
          </a:p>
          <a:p>
            <a:pPr marL="68580" marR="59055" algn="ctr">
              <a:lnSpc>
                <a:spcPct val="100000"/>
              </a:lnSpc>
              <a:spcBef>
                <a:spcPts val="600"/>
              </a:spcBef>
            </a:pPr>
            <a:r>
              <a:rPr sz="1600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Федеральной</a:t>
            </a:r>
            <a:r>
              <a:rPr sz="160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информационной </a:t>
            </a:r>
            <a:r>
              <a:rPr sz="1600" dirty="0">
                <a:solidFill>
                  <a:srgbClr val="C00000"/>
                </a:solidFill>
                <a:latin typeface="Microsoft Sans Serif"/>
                <a:cs typeface="Microsoft Sans Serif"/>
              </a:rPr>
              <a:t>системы</a:t>
            </a:r>
            <a:r>
              <a:rPr sz="1600" spc="-7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оценки</a:t>
            </a:r>
            <a:r>
              <a:rPr sz="1600" spc="-7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качества образования</a:t>
            </a:r>
            <a:r>
              <a:rPr sz="1600" spc="-6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(ФИС</a:t>
            </a:r>
            <a:r>
              <a:rPr sz="1600" spc="-6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ОКО)</a:t>
            </a:r>
            <a:endParaRPr sz="1600">
              <a:latin typeface="Microsoft Sans Serif"/>
              <a:cs typeface="Microsoft Sans Serif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13943" y="1266444"/>
            <a:ext cx="2539365" cy="2506980"/>
            <a:chOff x="313943" y="1266444"/>
            <a:chExt cx="2539365" cy="250698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3087" y="1275588"/>
              <a:ext cx="2520696" cy="248869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18515" y="1271016"/>
              <a:ext cx="2529840" cy="2498090"/>
            </a:xfrm>
            <a:custGeom>
              <a:avLst/>
              <a:gdLst/>
              <a:ahLst/>
              <a:cxnLst/>
              <a:rect l="l" t="t" r="r" b="b"/>
              <a:pathLst>
                <a:path w="2529840" h="2498090">
                  <a:moveTo>
                    <a:pt x="0" y="2497836"/>
                  </a:moveTo>
                  <a:lnTo>
                    <a:pt x="2529840" y="2497836"/>
                  </a:lnTo>
                  <a:lnTo>
                    <a:pt x="2529840" y="0"/>
                  </a:lnTo>
                  <a:lnTo>
                    <a:pt x="0" y="0"/>
                  </a:lnTo>
                  <a:lnTo>
                    <a:pt x="0" y="2497836"/>
                  </a:lnTo>
                  <a:close/>
                </a:path>
              </a:pathLst>
            </a:custGeom>
            <a:ln w="9144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33135" y="4184091"/>
            <a:ext cx="33083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https://lk-fisoko.obrnadzor.gov.ru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70331" y="4184091"/>
            <a:ext cx="1525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4"/>
              </a:rPr>
              <a:t>https://fioco.ru/</a:t>
            </a:r>
            <a:endParaRPr sz="1800">
              <a:latin typeface="Microsoft Sans Serif"/>
              <a:cs typeface="Microsoft Sans Serif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291071" y="1266444"/>
            <a:ext cx="2539365" cy="2470785"/>
            <a:chOff x="6291071" y="1266444"/>
            <a:chExt cx="2539365" cy="2470785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00215" y="1275588"/>
              <a:ext cx="2520695" cy="245211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295643" y="1271016"/>
              <a:ext cx="2529840" cy="2461260"/>
            </a:xfrm>
            <a:custGeom>
              <a:avLst/>
              <a:gdLst/>
              <a:ahLst/>
              <a:cxnLst/>
              <a:rect l="l" t="t" r="r" b="b"/>
              <a:pathLst>
                <a:path w="2529840" h="2461260">
                  <a:moveTo>
                    <a:pt x="0" y="2461260"/>
                  </a:moveTo>
                  <a:lnTo>
                    <a:pt x="2529840" y="2461260"/>
                  </a:lnTo>
                  <a:lnTo>
                    <a:pt x="2529840" y="0"/>
                  </a:lnTo>
                  <a:lnTo>
                    <a:pt x="0" y="0"/>
                  </a:lnTo>
                  <a:lnTo>
                    <a:pt x="0" y="2461260"/>
                  </a:lnTo>
                  <a:close/>
                </a:path>
              </a:pathLst>
            </a:custGeom>
            <a:ln w="9144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7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10" dirty="0"/>
              <a:t>Контрольные</a:t>
            </a:r>
            <a:r>
              <a:rPr sz="2000" spc="-185" dirty="0"/>
              <a:t> </a:t>
            </a:r>
            <a:r>
              <a:rPr sz="2000" spc="-110" dirty="0"/>
              <a:t>измерительные</a:t>
            </a:r>
            <a:r>
              <a:rPr sz="2000" spc="-195" dirty="0"/>
              <a:t> </a:t>
            </a:r>
            <a:r>
              <a:rPr sz="2000" spc="-105" dirty="0"/>
              <a:t>материалы</a:t>
            </a:r>
            <a:r>
              <a:rPr sz="2000" spc="-195" dirty="0"/>
              <a:t> </a:t>
            </a:r>
            <a:r>
              <a:rPr sz="2000" spc="-80" dirty="0"/>
              <a:t>ВПР</a:t>
            </a:r>
            <a:r>
              <a:rPr sz="2000" spc="-175" dirty="0"/>
              <a:t> </a:t>
            </a:r>
            <a:r>
              <a:rPr sz="2000" dirty="0"/>
              <a:t>в</a:t>
            </a:r>
            <a:r>
              <a:rPr sz="2000" spc="-155" dirty="0"/>
              <a:t> </a:t>
            </a:r>
            <a:r>
              <a:rPr sz="2000" spc="-80" dirty="0"/>
              <a:t>2024</a:t>
            </a:r>
            <a:r>
              <a:rPr sz="2000" spc="-180" dirty="0"/>
              <a:t> </a:t>
            </a:r>
            <a:r>
              <a:rPr sz="2000" spc="-20" dirty="0"/>
              <a:t>году</a:t>
            </a:r>
            <a:endParaRPr sz="2000"/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1941909" y="1600200"/>
            <a:ext cx="6686550" cy="18280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375F92"/>
                </a:solidFill>
              </a:rPr>
              <a:t>В</a:t>
            </a:r>
            <a:r>
              <a:rPr spc="65" dirty="0">
                <a:solidFill>
                  <a:srgbClr val="375F92"/>
                </a:solidFill>
              </a:rPr>
              <a:t> </a:t>
            </a:r>
            <a:r>
              <a:rPr dirty="0">
                <a:solidFill>
                  <a:srgbClr val="375F92"/>
                </a:solidFill>
              </a:rPr>
              <a:t>2024</a:t>
            </a:r>
            <a:r>
              <a:rPr spc="65" dirty="0">
                <a:solidFill>
                  <a:srgbClr val="375F92"/>
                </a:solidFill>
              </a:rPr>
              <a:t> </a:t>
            </a:r>
            <a:r>
              <a:rPr dirty="0">
                <a:solidFill>
                  <a:srgbClr val="375F92"/>
                </a:solidFill>
              </a:rPr>
              <a:t>году</a:t>
            </a:r>
            <a:r>
              <a:rPr spc="50" dirty="0">
                <a:solidFill>
                  <a:srgbClr val="375F92"/>
                </a:solidFill>
              </a:rPr>
              <a:t> </a:t>
            </a:r>
            <a:r>
              <a:rPr dirty="0"/>
              <a:t>ВПР</a:t>
            </a:r>
            <a:r>
              <a:rPr spc="70" dirty="0"/>
              <a:t> </a:t>
            </a:r>
            <a:r>
              <a:rPr dirty="0"/>
              <a:t>по</a:t>
            </a:r>
            <a:r>
              <a:rPr spc="80" dirty="0"/>
              <a:t> </a:t>
            </a:r>
            <a:r>
              <a:rPr dirty="0"/>
              <a:t>учебным</a:t>
            </a:r>
            <a:r>
              <a:rPr spc="60" dirty="0"/>
              <a:t> </a:t>
            </a:r>
            <a:r>
              <a:rPr spc="-10" dirty="0"/>
              <a:t>предметам</a:t>
            </a:r>
            <a:r>
              <a:rPr spc="65" dirty="0"/>
              <a:t> </a:t>
            </a:r>
            <a:r>
              <a:rPr dirty="0"/>
              <a:t>в</a:t>
            </a:r>
            <a:r>
              <a:rPr spc="75" dirty="0"/>
              <a:t> </a:t>
            </a:r>
            <a:r>
              <a:rPr spc="-50" dirty="0"/>
              <a:t>4</a:t>
            </a:r>
            <a:r>
              <a:rPr lang="ru-RU" spc="-50" dirty="0"/>
              <a:t> </a:t>
            </a:r>
            <a:r>
              <a:rPr dirty="0"/>
              <a:t>-</a:t>
            </a:r>
            <a:r>
              <a:rPr spc="165" dirty="0"/>
              <a:t> </a:t>
            </a:r>
            <a:r>
              <a:rPr dirty="0"/>
              <a:t>8,</a:t>
            </a:r>
            <a:r>
              <a:rPr spc="175" dirty="0"/>
              <a:t> </a:t>
            </a:r>
            <a:r>
              <a:rPr dirty="0"/>
              <a:t>10</a:t>
            </a:r>
            <a:r>
              <a:rPr spc="180" dirty="0"/>
              <a:t> </a:t>
            </a:r>
            <a:r>
              <a:rPr dirty="0"/>
              <a:t>и</a:t>
            </a:r>
            <a:r>
              <a:rPr spc="170" dirty="0"/>
              <a:t> </a:t>
            </a:r>
            <a:r>
              <a:rPr dirty="0"/>
              <a:t>11</a:t>
            </a:r>
            <a:r>
              <a:rPr spc="180" dirty="0"/>
              <a:t> </a:t>
            </a:r>
            <a:r>
              <a:rPr dirty="0"/>
              <a:t>классах,</a:t>
            </a:r>
            <a:r>
              <a:rPr spc="180" dirty="0"/>
              <a:t> </a:t>
            </a:r>
            <a:r>
              <a:rPr dirty="0"/>
              <a:t>указанным</a:t>
            </a:r>
            <a:r>
              <a:rPr spc="175" dirty="0"/>
              <a:t> </a:t>
            </a:r>
            <a:r>
              <a:rPr dirty="0"/>
              <a:t>в</a:t>
            </a:r>
            <a:r>
              <a:rPr spc="165" dirty="0"/>
              <a:t> </a:t>
            </a:r>
            <a:r>
              <a:rPr spc="-10" dirty="0"/>
              <a:t>ежегодно </a:t>
            </a:r>
            <a:r>
              <a:rPr dirty="0"/>
              <a:t>утверждаемом</a:t>
            </a:r>
            <a:r>
              <a:rPr spc="55" dirty="0"/>
              <a:t> </a:t>
            </a:r>
            <a:r>
              <a:rPr dirty="0"/>
              <a:t>Рособрнадзором</a:t>
            </a:r>
            <a:r>
              <a:rPr spc="20" dirty="0"/>
              <a:t> </a:t>
            </a:r>
            <a:r>
              <a:rPr spc="-10" dirty="0"/>
              <a:t>расписании </a:t>
            </a:r>
            <a:r>
              <a:rPr dirty="0"/>
              <a:t>проведения</a:t>
            </a:r>
            <a:r>
              <a:rPr spc="195" dirty="0"/>
              <a:t> </a:t>
            </a:r>
            <a:r>
              <a:rPr dirty="0"/>
              <a:t>ВПР,</a:t>
            </a:r>
            <a:r>
              <a:rPr spc="190" dirty="0"/>
              <a:t> </a:t>
            </a:r>
            <a:r>
              <a:rPr dirty="0"/>
              <a:t>за</a:t>
            </a:r>
            <a:r>
              <a:rPr spc="204" dirty="0"/>
              <a:t> </a:t>
            </a:r>
            <a:r>
              <a:rPr dirty="0"/>
              <a:t>исключением</a:t>
            </a:r>
            <a:r>
              <a:rPr spc="210" dirty="0"/>
              <a:t> </a:t>
            </a:r>
            <a:r>
              <a:rPr spc="-10" dirty="0"/>
              <a:t>учебного </a:t>
            </a:r>
            <a:r>
              <a:rPr dirty="0"/>
              <a:t>предмета</a:t>
            </a:r>
            <a:r>
              <a:rPr spc="114" dirty="0"/>
              <a:t>  </a:t>
            </a:r>
            <a:r>
              <a:rPr dirty="0"/>
              <a:t>«Иностранный</a:t>
            </a:r>
            <a:r>
              <a:rPr spc="120" dirty="0"/>
              <a:t>  </a:t>
            </a:r>
            <a:r>
              <a:rPr dirty="0"/>
              <a:t>язык»</a:t>
            </a:r>
            <a:r>
              <a:rPr spc="114" dirty="0"/>
              <a:t>  </a:t>
            </a:r>
            <a:r>
              <a:rPr dirty="0"/>
              <a:t>в</a:t>
            </a:r>
            <a:r>
              <a:rPr spc="120" dirty="0"/>
              <a:t>  </a:t>
            </a:r>
            <a:r>
              <a:rPr dirty="0"/>
              <a:t>7</a:t>
            </a:r>
            <a:r>
              <a:rPr spc="120" dirty="0"/>
              <a:t>  </a:t>
            </a:r>
            <a:r>
              <a:rPr dirty="0"/>
              <a:t>и</a:t>
            </a:r>
            <a:r>
              <a:rPr spc="120" dirty="0"/>
              <a:t>  </a:t>
            </a:r>
            <a:r>
              <a:rPr spc="-25" dirty="0"/>
              <a:t>11 </a:t>
            </a:r>
            <a:r>
              <a:rPr dirty="0"/>
              <a:t>классах,</a:t>
            </a:r>
            <a:r>
              <a:rPr spc="275" dirty="0"/>
              <a:t> </a:t>
            </a:r>
            <a:r>
              <a:rPr dirty="0"/>
              <a:t>будут</a:t>
            </a:r>
            <a:r>
              <a:rPr spc="280" dirty="0"/>
              <a:t> </a:t>
            </a:r>
            <a:r>
              <a:rPr dirty="0"/>
              <a:t>проводиться</a:t>
            </a:r>
            <a:r>
              <a:rPr spc="265" dirty="0"/>
              <a:t> </a:t>
            </a:r>
            <a:r>
              <a:rPr dirty="0">
                <a:solidFill>
                  <a:srgbClr val="375F92"/>
                </a:solidFill>
              </a:rPr>
              <a:t>по</a:t>
            </a:r>
            <a:r>
              <a:rPr spc="270" dirty="0">
                <a:solidFill>
                  <a:srgbClr val="375F92"/>
                </a:solidFill>
              </a:rPr>
              <a:t> </a:t>
            </a:r>
            <a:r>
              <a:rPr dirty="0">
                <a:solidFill>
                  <a:srgbClr val="375F92"/>
                </a:solidFill>
              </a:rPr>
              <a:t>образцам</a:t>
            </a:r>
            <a:r>
              <a:rPr spc="265" dirty="0">
                <a:solidFill>
                  <a:srgbClr val="375F92"/>
                </a:solidFill>
              </a:rPr>
              <a:t> </a:t>
            </a:r>
            <a:r>
              <a:rPr spc="-50" dirty="0">
                <a:solidFill>
                  <a:srgbClr val="375F92"/>
                </a:solidFill>
              </a:rPr>
              <a:t>и </a:t>
            </a:r>
            <a:r>
              <a:rPr dirty="0">
                <a:solidFill>
                  <a:srgbClr val="375F92"/>
                </a:solidFill>
              </a:rPr>
              <a:t>описаниям</a:t>
            </a:r>
            <a:r>
              <a:rPr spc="265" dirty="0">
                <a:solidFill>
                  <a:srgbClr val="375F92"/>
                </a:solidFill>
              </a:rPr>
              <a:t>   </a:t>
            </a:r>
            <a:r>
              <a:rPr dirty="0">
                <a:solidFill>
                  <a:srgbClr val="375F92"/>
                </a:solidFill>
              </a:rPr>
              <a:t>контрольных</a:t>
            </a:r>
            <a:r>
              <a:rPr spc="275" dirty="0">
                <a:solidFill>
                  <a:srgbClr val="375F92"/>
                </a:solidFill>
              </a:rPr>
              <a:t>   </a:t>
            </a:r>
            <a:r>
              <a:rPr spc="-10" dirty="0">
                <a:solidFill>
                  <a:srgbClr val="375F92"/>
                </a:solidFill>
              </a:rPr>
              <a:t>измерительных </a:t>
            </a:r>
            <a:r>
              <a:rPr dirty="0">
                <a:solidFill>
                  <a:srgbClr val="375F92"/>
                </a:solidFill>
              </a:rPr>
              <a:t>материалов</a:t>
            </a:r>
            <a:r>
              <a:rPr spc="245" dirty="0">
                <a:solidFill>
                  <a:srgbClr val="375F92"/>
                </a:solidFill>
              </a:rPr>
              <a:t> </a:t>
            </a:r>
            <a:r>
              <a:rPr dirty="0">
                <a:solidFill>
                  <a:srgbClr val="375F92"/>
                </a:solidFill>
              </a:rPr>
              <a:t>2023</a:t>
            </a:r>
            <a:r>
              <a:rPr spc="240" dirty="0">
                <a:solidFill>
                  <a:srgbClr val="375F92"/>
                </a:solidFill>
              </a:rPr>
              <a:t> </a:t>
            </a:r>
            <a:r>
              <a:rPr dirty="0">
                <a:solidFill>
                  <a:srgbClr val="375F92"/>
                </a:solidFill>
              </a:rPr>
              <a:t>года</a:t>
            </a:r>
            <a:r>
              <a:rPr dirty="0"/>
              <a:t>,</a:t>
            </a:r>
            <a:r>
              <a:rPr spc="235" dirty="0"/>
              <a:t> </a:t>
            </a:r>
            <a:r>
              <a:rPr dirty="0"/>
              <a:t>представленным</a:t>
            </a:r>
            <a:r>
              <a:rPr spc="254" dirty="0"/>
              <a:t> </a:t>
            </a:r>
            <a:r>
              <a:rPr spc="-25" dirty="0"/>
              <a:t>на </a:t>
            </a:r>
            <a:r>
              <a:rPr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/>
              </a:rPr>
              <a:t>сайте</a:t>
            </a:r>
            <a:r>
              <a:rPr spc="30" dirty="0">
                <a:solidFill>
                  <a:srgbClr val="0000FF"/>
                </a:solidFill>
              </a:rPr>
              <a:t> </a:t>
            </a:r>
            <a:r>
              <a:rPr dirty="0"/>
              <a:t>ФГБУ</a:t>
            </a:r>
            <a:r>
              <a:rPr spc="25" dirty="0"/>
              <a:t> </a:t>
            </a:r>
            <a:r>
              <a:rPr dirty="0"/>
              <a:t>«Федеральный</a:t>
            </a:r>
            <a:r>
              <a:rPr spc="50" dirty="0"/>
              <a:t> </a:t>
            </a:r>
            <a:r>
              <a:rPr dirty="0"/>
              <a:t>институт</a:t>
            </a:r>
            <a:r>
              <a:rPr spc="50" dirty="0"/>
              <a:t> </a:t>
            </a:r>
            <a:r>
              <a:rPr spc="-10" dirty="0"/>
              <a:t>оценки качества</a:t>
            </a:r>
            <a:r>
              <a:rPr spc="-85" dirty="0"/>
              <a:t> </a:t>
            </a:r>
            <a:r>
              <a:rPr spc="-10" dirty="0"/>
              <a:t>образования».</a:t>
            </a:r>
          </a:p>
          <a:p>
            <a:pPr marL="128270" marR="125095" algn="ctr">
              <a:lnSpc>
                <a:spcPct val="100000"/>
              </a:lnSpc>
              <a:spcBef>
                <a:spcPts val="1205"/>
              </a:spcBef>
            </a:pPr>
            <a:r>
              <a:rPr dirty="0">
                <a:solidFill>
                  <a:srgbClr val="C00000"/>
                </a:solidFill>
              </a:rPr>
              <a:t>ВПР</a:t>
            </a:r>
            <a:r>
              <a:rPr spc="-70" dirty="0">
                <a:solidFill>
                  <a:srgbClr val="C00000"/>
                </a:solidFill>
              </a:rPr>
              <a:t> </a:t>
            </a:r>
            <a:r>
              <a:rPr dirty="0">
                <a:solidFill>
                  <a:srgbClr val="C00000"/>
                </a:solidFill>
              </a:rPr>
              <a:t>по</a:t>
            </a:r>
            <a:r>
              <a:rPr spc="-60" dirty="0">
                <a:solidFill>
                  <a:srgbClr val="C00000"/>
                </a:solidFill>
              </a:rPr>
              <a:t> </a:t>
            </a:r>
            <a:r>
              <a:rPr dirty="0">
                <a:solidFill>
                  <a:srgbClr val="C00000"/>
                </a:solidFill>
              </a:rPr>
              <a:t>учебному</a:t>
            </a:r>
            <a:r>
              <a:rPr spc="-20" dirty="0">
                <a:solidFill>
                  <a:srgbClr val="C00000"/>
                </a:solidFill>
              </a:rPr>
              <a:t> </a:t>
            </a:r>
            <a:r>
              <a:rPr spc="-10" dirty="0">
                <a:solidFill>
                  <a:srgbClr val="C00000"/>
                </a:solidFill>
              </a:rPr>
              <a:t>предмету</a:t>
            </a:r>
            <a:r>
              <a:rPr spc="-45" dirty="0">
                <a:solidFill>
                  <a:srgbClr val="C00000"/>
                </a:solidFill>
              </a:rPr>
              <a:t> </a:t>
            </a:r>
            <a:r>
              <a:rPr spc="-10" dirty="0">
                <a:solidFill>
                  <a:srgbClr val="C00000"/>
                </a:solidFill>
              </a:rPr>
              <a:t>«Иностранный </a:t>
            </a:r>
            <a:r>
              <a:rPr spc="-20" dirty="0">
                <a:solidFill>
                  <a:srgbClr val="C00000"/>
                </a:solidFill>
              </a:rPr>
              <a:t>язык» </a:t>
            </a:r>
            <a:r>
              <a:rPr dirty="0">
                <a:solidFill>
                  <a:srgbClr val="C00000"/>
                </a:solidFill>
              </a:rPr>
              <a:t>в</a:t>
            </a:r>
            <a:r>
              <a:rPr spc="-30" dirty="0">
                <a:solidFill>
                  <a:srgbClr val="C00000"/>
                </a:solidFill>
              </a:rPr>
              <a:t> </a:t>
            </a:r>
            <a:r>
              <a:rPr dirty="0">
                <a:solidFill>
                  <a:srgbClr val="C00000"/>
                </a:solidFill>
              </a:rPr>
              <a:t>7</a:t>
            </a:r>
            <a:r>
              <a:rPr spc="-20" dirty="0">
                <a:solidFill>
                  <a:srgbClr val="C00000"/>
                </a:solidFill>
              </a:rPr>
              <a:t> </a:t>
            </a:r>
            <a:r>
              <a:rPr dirty="0">
                <a:solidFill>
                  <a:srgbClr val="C00000"/>
                </a:solidFill>
              </a:rPr>
              <a:t>и</a:t>
            </a:r>
            <a:r>
              <a:rPr spc="-25" dirty="0">
                <a:solidFill>
                  <a:srgbClr val="C00000"/>
                </a:solidFill>
              </a:rPr>
              <a:t> </a:t>
            </a:r>
            <a:r>
              <a:rPr dirty="0">
                <a:solidFill>
                  <a:srgbClr val="C00000"/>
                </a:solidFill>
              </a:rPr>
              <a:t>11</a:t>
            </a:r>
            <a:r>
              <a:rPr spc="-20" dirty="0">
                <a:solidFill>
                  <a:srgbClr val="C00000"/>
                </a:solidFill>
              </a:rPr>
              <a:t> </a:t>
            </a:r>
            <a:r>
              <a:rPr dirty="0">
                <a:solidFill>
                  <a:srgbClr val="C00000"/>
                </a:solidFill>
              </a:rPr>
              <a:t>классах</a:t>
            </a:r>
            <a:r>
              <a:rPr spc="-25" dirty="0">
                <a:solidFill>
                  <a:srgbClr val="C00000"/>
                </a:solidFill>
              </a:rPr>
              <a:t> </a:t>
            </a:r>
            <a:r>
              <a:rPr dirty="0">
                <a:solidFill>
                  <a:srgbClr val="C00000"/>
                </a:solidFill>
              </a:rPr>
              <a:t>в</a:t>
            </a:r>
            <a:r>
              <a:rPr spc="-25" dirty="0">
                <a:solidFill>
                  <a:srgbClr val="C00000"/>
                </a:solidFill>
              </a:rPr>
              <a:t> </a:t>
            </a:r>
            <a:r>
              <a:rPr dirty="0">
                <a:solidFill>
                  <a:srgbClr val="C00000"/>
                </a:solidFill>
              </a:rPr>
              <a:t>2024</a:t>
            </a:r>
            <a:r>
              <a:rPr spc="-20" dirty="0">
                <a:solidFill>
                  <a:srgbClr val="C00000"/>
                </a:solidFill>
              </a:rPr>
              <a:t> </a:t>
            </a:r>
            <a:r>
              <a:rPr spc="-20" dirty="0" err="1">
                <a:solidFill>
                  <a:srgbClr val="C00000"/>
                </a:solidFill>
              </a:rPr>
              <a:t>году</a:t>
            </a:r>
            <a:r>
              <a:rPr lang="ru-RU" spc="-20" dirty="0">
                <a:solidFill>
                  <a:srgbClr val="C00000"/>
                </a:solidFill>
              </a:rPr>
              <a:t> </a:t>
            </a:r>
            <a:r>
              <a:rPr spc="-10" dirty="0" err="1">
                <a:solidFill>
                  <a:srgbClr val="C00000"/>
                </a:solidFill>
              </a:rPr>
              <a:t>проводиться</a:t>
            </a:r>
            <a:r>
              <a:rPr dirty="0">
                <a:solidFill>
                  <a:srgbClr val="C00000"/>
                </a:solidFill>
              </a:rPr>
              <a:t> не </a:t>
            </a:r>
            <a:r>
              <a:rPr spc="-10" dirty="0">
                <a:solidFill>
                  <a:srgbClr val="C00000"/>
                </a:solidFill>
              </a:rPr>
              <a:t>будут!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242315" y="209550"/>
            <a:ext cx="1586485" cy="2209800"/>
            <a:chOff x="242315" y="1123188"/>
            <a:chExt cx="1963420" cy="311531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4701" y="1132332"/>
              <a:ext cx="1911382" cy="309676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46887" y="1127760"/>
              <a:ext cx="1953895" cy="3106420"/>
            </a:xfrm>
            <a:custGeom>
              <a:avLst/>
              <a:gdLst/>
              <a:ahLst/>
              <a:cxnLst/>
              <a:rect l="l" t="t" r="r" b="b"/>
              <a:pathLst>
                <a:path w="1953895" h="3106420">
                  <a:moveTo>
                    <a:pt x="0" y="3105912"/>
                  </a:moveTo>
                  <a:lnTo>
                    <a:pt x="1953768" y="3105912"/>
                  </a:lnTo>
                  <a:lnTo>
                    <a:pt x="1953768" y="0"/>
                  </a:lnTo>
                  <a:lnTo>
                    <a:pt x="0" y="0"/>
                  </a:lnTo>
                  <a:lnTo>
                    <a:pt x="0" y="3105912"/>
                  </a:lnTo>
                  <a:close/>
                </a:path>
              </a:pathLst>
            </a:custGeom>
            <a:ln w="9144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276564" y="2495550"/>
            <a:ext cx="1434591" cy="2286000"/>
            <a:chOff x="6938771" y="1123188"/>
            <a:chExt cx="1963420" cy="3313429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47915" y="1194656"/>
              <a:ext cx="1944624" cy="323256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943343" y="1127760"/>
              <a:ext cx="1953895" cy="3304540"/>
            </a:xfrm>
            <a:custGeom>
              <a:avLst/>
              <a:gdLst/>
              <a:ahLst/>
              <a:cxnLst/>
              <a:rect l="l" t="t" r="r" b="b"/>
              <a:pathLst>
                <a:path w="1953895" h="3304540">
                  <a:moveTo>
                    <a:pt x="0" y="3304032"/>
                  </a:moveTo>
                  <a:lnTo>
                    <a:pt x="1953768" y="3304032"/>
                  </a:lnTo>
                  <a:lnTo>
                    <a:pt x="1953768" y="0"/>
                  </a:lnTo>
                  <a:lnTo>
                    <a:pt x="0" y="0"/>
                  </a:lnTo>
                  <a:lnTo>
                    <a:pt x="0" y="3304032"/>
                  </a:lnTo>
                  <a:close/>
                </a:path>
              </a:pathLst>
            </a:custGeom>
            <a:ln w="9144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44694" y="468082"/>
            <a:ext cx="6683765" cy="444352"/>
          </a:xfrm>
          <a:prstGeom prst="rect">
            <a:avLst/>
          </a:prstGeom>
        </p:spPr>
        <p:txBody>
          <a:bodyPr vert="horz" wrap="square" lIns="0" tIns="1657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dirty="0">
                <a:solidFill>
                  <a:srgbClr val="C00000"/>
                </a:solidFill>
              </a:rPr>
              <a:t>1</a:t>
            </a:r>
            <a:r>
              <a:rPr sz="1800" b="1" spc="-170" dirty="0">
                <a:solidFill>
                  <a:srgbClr val="C00000"/>
                </a:solidFill>
              </a:rPr>
              <a:t> </a:t>
            </a:r>
            <a:r>
              <a:rPr sz="1800" b="1" spc="-105" dirty="0">
                <a:solidFill>
                  <a:srgbClr val="C00000"/>
                </a:solidFill>
              </a:rPr>
              <a:t>сентября</a:t>
            </a:r>
            <a:r>
              <a:rPr sz="1800" b="1" spc="-185" dirty="0">
                <a:solidFill>
                  <a:srgbClr val="C00000"/>
                </a:solidFill>
              </a:rPr>
              <a:t> </a:t>
            </a:r>
            <a:r>
              <a:rPr sz="1800" b="1" spc="-80" dirty="0">
                <a:solidFill>
                  <a:srgbClr val="C00000"/>
                </a:solidFill>
              </a:rPr>
              <a:t>2024</a:t>
            </a:r>
            <a:r>
              <a:rPr sz="1800" b="1" spc="-195" dirty="0">
                <a:solidFill>
                  <a:srgbClr val="C00000"/>
                </a:solidFill>
              </a:rPr>
              <a:t> </a:t>
            </a:r>
            <a:r>
              <a:rPr sz="1800" b="1" spc="-100" dirty="0">
                <a:solidFill>
                  <a:srgbClr val="C00000"/>
                </a:solidFill>
              </a:rPr>
              <a:t>года</a:t>
            </a:r>
            <a:r>
              <a:rPr sz="1800" b="1" spc="-180" dirty="0">
                <a:solidFill>
                  <a:srgbClr val="C00000"/>
                </a:solidFill>
              </a:rPr>
              <a:t> </a:t>
            </a:r>
            <a:r>
              <a:rPr sz="1800" b="1" spc="-110" dirty="0"/>
              <a:t>вступают</a:t>
            </a:r>
            <a:r>
              <a:rPr sz="1800" b="1" spc="-160" dirty="0"/>
              <a:t> </a:t>
            </a:r>
            <a:r>
              <a:rPr sz="1800" b="1" dirty="0"/>
              <a:t>в</a:t>
            </a:r>
            <a:r>
              <a:rPr sz="1800" b="1" spc="-175" dirty="0"/>
              <a:t> </a:t>
            </a:r>
            <a:r>
              <a:rPr sz="1800" b="1" spc="-90" dirty="0"/>
              <a:t>силу</a:t>
            </a:r>
            <a:r>
              <a:rPr sz="1800" b="1" spc="-195" dirty="0"/>
              <a:t> </a:t>
            </a:r>
            <a:r>
              <a:rPr sz="1800" b="1" spc="-105" dirty="0"/>
              <a:t>следующие</a:t>
            </a:r>
            <a:r>
              <a:rPr sz="1800" b="1" spc="-190" dirty="0"/>
              <a:t> </a:t>
            </a:r>
            <a:r>
              <a:rPr sz="1800" b="1" spc="-60" dirty="0"/>
              <a:t>изменения:</a:t>
            </a:r>
            <a:endParaRPr sz="1800" b="1" dirty="0"/>
          </a:p>
        </p:txBody>
      </p:sp>
      <p:sp>
        <p:nvSpPr>
          <p:cNvPr id="3" name="object 3"/>
          <p:cNvSpPr txBox="1"/>
          <p:nvPr/>
        </p:nvSpPr>
        <p:spPr>
          <a:xfrm>
            <a:off x="474370" y="1169288"/>
            <a:ext cx="8193405" cy="8331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375F92"/>
                </a:solidFill>
                <a:latin typeface="Arial"/>
                <a:cs typeface="Arial"/>
              </a:rPr>
              <a:t>Статья</a:t>
            </a:r>
            <a:r>
              <a:rPr sz="1600" b="1" spc="375" dirty="0">
                <a:solidFill>
                  <a:srgbClr val="375F9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75F92"/>
                </a:solidFill>
                <a:latin typeface="Arial"/>
                <a:cs typeface="Arial"/>
              </a:rPr>
              <a:t>97</a:t>
            </a:r>
            <a:r>
              <a:rPr sz="1600" b="1" spc="375" dirty="0">
                <a:solidFill>
                  <a:srgbClr val="375F9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75F92"/>
                </a:solidFill>
                <a:latin typeface="Arial"/>
                <a:cs typeface="Arial"/>
              </a:rPr>
              <a:t>Федерального</a:t>
            </a:r>
            <a:r>
              <a:rPr sz="1600" b="1" spc="380" dirty="0">
                <a:solidFill>
                  <a:srgbClr val="375F9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75F92"/>
                </a:solidFill>
                <a:latin typeface="Arial"/>
                <a:cs typeface="Arial"/>
              </a:rPr>
              <a:t>закона</a:t>
            </a:r>
            <a:r>
              <a:rPr sz="1600" b="1" spc="350" dirty="0">
                <a:solidFill>
                  <a:srgbClr val="375F9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75F92"/>
                </a:solidFill>
                <a:latin typeface="Arial"/>
                <a:cs typeface="Arial"/>
              </a:rPr>
              <a:t>от</a:t>
            </a:r>
            <a:r>
              <a:rPr sz="1600" b="1" spc="360" dirty="0">
                <a:solidFill>
                  <a:srgbClr val="375F9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75F92"/>
                </a:solidFill>
                <a:latin typeface="Arial"/>
                <a:cs typeface="Arial"/>
              </a:rPr>
              <a:t>29.12.2012</a:t>
            </a:r>
            <a:r>
              <a:rPr sz="1600" b="1" spc="370" dirty="0">
                <a:solidFill>
                  <a:srgbClr val="375F9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75F92"/>
                </a:solidFill>
                <a:latin typeface="Arial"/>
                <a:cs typeface="Arial"/>
              </a:rPr>
              <a:t>№</a:t>
            </a:r>
            <a:r>
              <a:rPr sz="1600" b="1" spc="355" dirty="0">
                <a:solidFill>
                  <a:srgbClr val="375F92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75F92"/>
                </a:solidFill>
                <a:latin typeface="Arial"/>
                <a:cs typeface="Arial"/>
              </a:rPr>
              <a:t>273-</a:t>
            </a:r>
            <a:r>
              <a:rPr sz="1600" b="1" dirty="0">
                <a:solidFill>
                  <a:srgbClr val="375F92"/>
                </a:solidFill>
                <a:latin typeface="Arial"/>
                <a:cs typeface="Arial"/>
              </a:rPr>
              <a:t>ФЗ</a:t>
            </a:r>
            <a:r>
              <a:rPr sz="1600" b="1" spc="360" dirty="0">
                <a:solidFill>
                  <a:srgbClr val="375F9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75F92"/>
                </a:solidFill>
                <a:latin typeface="Arial"/>
                <a:cs typeface="Arial"/>
              </a:rPr>
              <a:t>«Об</a:t>
            </a:r>
            <a:r>
              <a:rPr sz="1600" b="1" spc="375" dirty="0">
                <a:solidFill>
                  <a:srgbClr val="375F9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75F92"/>
                </a:solidFill>
                <a:latin typeface="Arial"/>
                <a:cs typeface="Arial"/>
              </a:rPr>
              <a:t>образовании</a:t>
            </a:r>
            <a:r>
              <a:rPr sz="1600" b="1" spc="370" dirty="0">
                <a:solidFill>
                  <a:srgbClr val="375F92"/>
                </a:solidFill>
                <a:latin typeface="Arial"/>
                <a:cs typeface="Arial"/>
              </a:rPr>
              <a:t> </a:t>
            </a:r>
            <a:r>
              <a:rPr sz="1600" b="1" spc="-50" dirty="0">
                <a:solidFill>
                  <a:srgbClr val="375F92"/>
                </a:solidFill>
                <a:latin typeface="Arial"/>
                <a:cs typeface="Arial"/>
              </a:rPr>
              <a:t>в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375F92"/>
                </a:solidFill>
                <a:latin typeface="Arial"/>
                <a:cs typeface="Arial"/>
              </a:rPr>
              <a:t>Российской</a:t>
            </a:r>
            <a:r>
              <a:rPr sz="1600" b="1" spc="-75" dirty="0">
                <a:solidFill>
                  <a:srgbClr val="375F92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75F92"/>
                </a:solidFill>
                <a:latin typeface="Arial"/>
                <a:cs typeface="Arial"/>
              </a:rPr>
              <a:t>Федерации»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1600" b="1" spc="-10" dirty="0">
                <a:solidFill>
                  <a:srgbClr val="375F92"/>
                </a:solidFill>
                <a:latin typeface="Arial"/>
                <a:cs typeface="Arial"/>
              </a:rPr>
              <a:t>дополняется</a:t>
            </a:r>
            <a:r>
              <a:rPr sz="1600" b="1" spc="-35" dirty="0">
                <a:solidFill>
                  <a:srgbClr val="375F9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75F92"/>
                </a:solidFill>
                <a:latin typeface="Arial"/>
                <a:cs typeface="Arial"/>
              </a:rPr>
              <a:t>частью</a:t>
            </a:r>
            <a:r>
              <a:rPr sz="1600" b="1" spc="-50" dirty="0">
                <a:solidFill>
                  <a:srgbClr val="375F9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75F92"/>
                </a:solidFill>
                <a:latin typeface="Arial"/>
                <a:cs typeface="Arial"/>
              </a:rPr>
              <a:t>3.1</a:t>
            </a:r>
            <a:r>
              <a:rPr sz="1600" b="1" spc="-65" dirty="0">
                <a:solidFill>
                  <a:srgbClr val="375F9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75F92"/>
                </a:solidFill>
                <a:latin typeface="Arial"/>
                <a:cs typeface="Arial"/>
              </a:rPr>
              <a:t>следующего</a:t>
            </a:r>
            <a:r>
              <a:rPr sz="1600" b="1" spc="-20" dirty="0">
                <a:solidFill>
                  <a:srgbClr val="375F92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75F92"/>
                </a:solidFill>
                <a:latin typeface="Arial"/>
                <a:cs typeface="Arial"/>
              </a:rPr>
              <a:t>содержания: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4370" y="2053589"/>
            <a:ext cx="408940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342900" algn="l"/>
                <a:tab pos="1687830" algn="l"/>
                <a:tab pos="1936114" algn="l"/>
                <a:tab pos="2370455" algn="l"/>
                <a:tab pos="3109595" algn="l"/>
                <a:tab pos="3241040" algn="l"/>
              </a:tabLst>
            </a:pPr>
            <a:r>
              <a:rPr sz="1600" spc="-50" dirty="0">
                <a:latin typeface="Microsoft Sans Serif"/>
                <a:cs typeface="Microsoft Sans Serif"/>
              </a:rPr>
              <a:t>К</a:t>
            </a:r>
            <a:r>
              <a:rPr sz="1600" dirty="0">
                <a:latin typeface="Microsoft Sans Serif"/>
                <a:cs typeface="Microsoft Sans Serif"/>
              </a:rPr>
              <a:t>	</a:t>
            </a:r>
            <a:r>
              <a:rPr sz="1600" spc="-10" dirty="0">
                <a:latin typeface="Microsoft Sans Serif"/>
                <a:cs typeface="Microsoft Sans Serif"/>
              </a:rPr>
              <a:t>мероприятиям</a:t>
            </a:r>
            <a:r>
              <a:rPr sz="1600" dirty="0">
                <a:latin typeface="Microsoft Sans Serif"/>
                <a:cs typeface="Microsoft Sans Serif"/>
              </a:rPr>
              <a:t>	</a:t>
            </a:r>
            <a:r>
              <a:rPr sz="1600" spc="-25" dirty="0">
                <a:latin typeface="Microsoft Sans Serif"/>
                <a:cs typeface="Microsoft Sans Serif"/>
              </a:rPr>
              <a:t>по</a:t>
            </a:r>
            <a:r>
              <a:rPr sz="1600" dirty="0">
                <a:latin typeface="Microsoft Sans Serif"/>
                <a:cs typeface="Microsoft Sans Serif"/>
              </a:rPr>
              <a:t>	</a:t>
            </a:r>
            <a:r>
              <a:rPr sz="1600" spc="-10" dirty="0">
                <a:latin typeface="Microsoft Sans Serif"/>
                <a:cs typeface="Microsoft Sans Serif"/>
              </a:rPr>
              <a:t>оценке</a:t>
            </a:r>
            <a:r>
              <a:rPr sz="1600" dirty="0">
                <a:latin typeface="Microsoft Sans Serif"/>
                <a:cs typeface="Microsoft Sans Serif"/>
              </a:rPr>
              <a:t>		</a:t>
            </a:r>
            <a:r>
              <a:rPr sz="1600" spc="-20" dirty="0">
                <a:latin typeface="Microsoft Sans Serif"/>
                <a:cs typeface="Microsoft Sans Serif"/>
              </a:rPr>
              <a:t>качества </a:t>
            </a:r>
            <a:r>
              <a:rPr sz="1600" spc="-10" dirty="0">
                <a:latin typeface="Microsoft Sans Serif"/>
                <a:cs typeface="Microsoft Sans Serif"/>
              </a:rPr>
              <a:t>осуществления</a:t>
            </a:r>
            <a:r>
              <a:rPr sz="1600" dirty="0">
                <a:latin typeface="Microsoft Sans Serif"/>
                <a:cs typeface="Microsoft Sans Serif"/>
              </a:rPr>
              <a:t>	</a:t>
            </a:r>
            <a:r>
              <a:rPr sz="1600" spc="-10" dirty="0">
                <a:latin typeface="Microsoft Sans Serif"/>
                <a:cs typeface="Microsoft Sans Serif"/>
              </a:rPr>
              <a:t>мониторинга</a:t>
            </a:r>
            <a:r>
              <a:rPr sz="1600" dirty="0">
                <a:latin typeface="Microsoft Sans Serif"/>
                <a:cs typeface="Microsoft Sans Serif"/>
              </a:rPr>
              <a:t>	</a:t>
            </a:r>
            <a:r>
              <a:rPr sz="1600" spc="-10" dirty="0">
                <a:latin typeface="Microsoft Sans Serif"/>
                <a:cs typeface="Microsoft Sans Serif"/>
              </a:rPr>
              <a:t>системы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94352" y="2053589"/>
            <a:ext cx="407352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54940">
              <a:lnSpc>
                <a:spcPct val="100000"/>
              </a:lnSpc>
              <a:spcBef>
                <a:spcPts val="95"/>
              </a:spcBef>
              <a:tabLst>
                <a:tab pos="1496695" algn="l"/>
                <a:tab pos="1646555" algn="l"/>
                <a:tab pos="2654300" algn="l"/>
                <a:tab pos="3067050" algn="l"/>
                <a:tab pos="3388360" algn="l"/>
              </a:tabLst>
            </a:pPr>
            <a:r>
              <a:rPr sz="1600" spc="-10" dirty="0">
                <a:latin typeface="Microsoft Sans Serif"/>
                <a:cs typeface="Microsoft Sans Serif"/>
              </a:rPr>
              <a:t>образования,</a:t>
            </a:r>
            <a:r>
              <a:rPr sz="1600" dirty="0">
                <a:latin typeface="Microsoft Sans Serif"/>
                <a:cs typeface="Microsoft Sans Serif"/>
              </a:rPr>
              <a:t>		</a:t>
            </a:r>
            <a:r>
              <a:rPr sz="1600" spc="-10" dirty="0">
                <a:latin typeface="Microsoft Sans Serif"/>
                <a:cs typeface="Microsoft Sans Serif"/>
              </a:rPr>
              <a:t>проводимым</a:t>
            </a:r>
            <a:r>
              <a:rPr sz="1600" dirty="0">
                <a:latin typeface="Microsoft Sans Serif"/>
                <a:cs typeface="Microsoft Sans Serif"/>
              </a:rPr>
              <a:t>	</a:t>
            </a:r>
            <a:r>
              <a:rPr sz="1600" spc="-50" dirty="0">
                <a:latin typeface="Microsoft Sans Serif"/>
                <a:cs typeface="Microsoft Sans Serif"/>
              </a:rPr>
              <a:t>в</a:t>
            </a:r>
            <a:r>
              <a:rPr sz="1600" dirty="0">
                <a:latin typeface="Microsoft Sans Serif"/>
                <a:cs typeface="Microsoft Sans Serif"/>
              </a:rPr>
              <a:t>	</a:t>
            </a:r>
            <a:r>
              <a:rPr sz="1600" spc="-30" dirty="0">
                <a:latin typeface="Microsoft Sans Serif"/>
                <a:cs typeface="Microsoft Sans Serif"/>
              </a:rPr>
              <a:t>рамках </a:t>
            </a:r>
            <a:r>
              <a:rPr sz="1600" spc="-10" dirty="0">
                <a:latin typeface="Microsoft Sans Serif"/>
                <a:cs typeface="Microsoft Sans Serif"/>
              </a:rPr>
              <a:t>образования,</a:t>
            </a:r>
            <a:r>
              <a:rPr sz="1600" dirty="0">
                <a:latin typeface="Microsoft Sans Serif"/>
                <a:cs typeface="Microsoft Sans Serif"/>
              </a:rPr>
              <a:t>	</a:t>
            </a:r>
            <a:r>
              <a:rPr sz="1600" spc="-10" dirty="0">
                <a:latin typeface="Microsoft Sans Serif"/>
                <a:cs typeface="Microsoft Sans Serif"/>
              </a:rPr>
              <a:t>относятся</a:t>
            </a:r>
            <a:r>
              <a:rPr sz="1600" dirty="0">
                <a:latin typeface="Microsoft Sans Serif"/>
                <a:cs typeface="Microsoft Sans Serif"/>
              </a:rPr>
              <a:t>	</a:t>
            </a:r>
            <a:r>
              <a:rPr sz="1600" spc="-10" dirty="0">
                <a:latin typeface="Microsoft Sans Serif"/>
                <a:cs typeface="Microsoft Sans Serif"/>
              </a:rPr>
              <a:t>региональные,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4370" y="2540965"/>
            <a:ext cx="8197215" cy="141000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Microsoft Sans Serif"/>
                <a:cs typeface="Microsoft Sans Serif"/>
              </a:rPr>
              <a:t>национальные</a:t>
            </a:r>
            <a:r>
              <a:rPr sz="1600" spc="114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и</a:t>
            </a:r>
            <a:r>
              <a:rPr sz="1600" spc="11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международные</a:t>
            </a:r>
            <a:r>
              <a:rPr sz="1600" spc="11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сопоставительные</a:t>
            </a:r>
            <a:r>
              <a:rPr sz="1600" spc="114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исследования</a:t>
            </a:r>
            <a:r>
              <a:rPr sz="1600" spc="11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качества</a:t>
            </a:r>
            <a:r>
              <a:rPr sz="1600" spc="114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общего </a:t>
            </a:r>
            <a:r>
              <a:rPr sz="1600" dirty="0">
                <a:latin typeface="Microsoft Sans Serif"/>
                <a:cs typeface="Microsoft Sans Serif"/>
              </a:rPr>
              <a:t>образования,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а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также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иные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мероприятия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по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оценке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качества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образования,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перечень </a:t>
            </a:r>
            <a:r>
              <a:rPr sz="1600" dirty="0">
                <a:latin typeface="Microsoft Sans Serif"/>
                <a:cs typeface="Microsoft Sans Serif"/>
              </a:rPr>
              <a:t>и</a:t>
            </a:r>
            <a:r>
              <a:rPr sz="1600" spc="125" dirty="0">
                <a:latin typeface="Microsoft Sans Serif"/>
                <a:cs typeface="Microsoft Sans Serif"/>
              </a:rPr>
              <a:t>  </a:t>
            </a:r>
            <a:r>
              <a:rPr sz="1600" dirty="0">
                <a:latin typeface="Microsoft Sans Serif"/>
                <a:cs typeface="Microsoft Sans Serif"/>
              </a:rPr>
              <a:t>порядок</a:t>
            </a:r>
            <a:r>
              <a:rPr sz="1600" spc="135" dirty="0">
                <a:latin typeface="Microsoft Sans Serif"/>
                <a:cs typeface="Microsoft Sans Serif"/>
              </a:rPr>
              <a:t>  </a:t>
            </a:r>
            <a:r>
              <a:rPr sz="1600" dirty="0">
                <a:latin typeface="Microsoft Sans Serif"/>
                <a:cs typeface="Microsoft Sans Serif"/>
              </a:rPr>
              <a:t>проведения</a:t>
            </a:r>
            <a:r>
              <a:rPr sz="1600" spc="135" dirty="0">
                <a:latin typeface="Microsoft Sans Serif"/>
                <a:cs typeface="Microsoft Sans Serif"/>
              </a:rPr>
              <a:t>  </a:t>
            </a:r>
            <a:r>
              <a:rPr sz="1600" dirty="0">
                <a:latin typeface="Microsoft Sans Serif"/>
                <a:cs typeface="Microsoft Sans Serif"/>
              </a:rPr>
              <a:t>которых</a:t>
            </a:r>
            <a:r>
              <a:rPr sz="1600" spc="135" dirty="0">
                <a:latin typeface="Microsoft Sans Serif"/>
                <a:cs typeface="Microsoft Sans Serif"/>
              </a:rPr>
              <a:t>  </a:t>
            </a:r>
            <a:r>
              <a:rPr sz="1600" dirty="0">
                <a:latin typeface="Microsoft Sans Serif"/>
                <a:cs typeface="Microsoft Sans Serif"/>
              </a:rPr>
              <a:t>(за</a:t>
            </a:r>
            <a:r>
              <a:rPr sz="1600" spc="135" dirty="0">
                <a:latin typeface="Microsoft Sans Serif"/>
                <a:cs typeface="Microsoft Sans Serif"/>
              </a:rPr>
              <a:t>  </a:t>
            </a:r>
            <a:r>
              <a:rPr sz="1600" dirty="0">
                <a:latin typeface="Microsoft Sans Serif"/>
                <a:cs typeface="Microsoft Sans Serif"/>
              </a:rPr>
              <a:t>исключением</a:t>
            </a:r>
            <a:r>
              <a:rPr sz="1600" spc="135" dirty="0">
                <a:latin typeface="Microsoft Sans Serif"/>
                <a:cs typeface="Microsoft Sans Serif"/>
              </a:rPr>
              <a:t>  </a:t>
            </a:r>
            <a:r>
              <a:rPr sz="1600" dirty="0">
                <a:latin typeface="Microsoft Sans Serif"/>
                <a:cs typeface="Microsoft Sans Serif"/>
              </a:rPr>
              <a:t>региональных)</a:t>
            </a:r>
            <a:r>
              <a:rPr sz="1600" spc="135" dirty="0">
                <a:latin typeface="Microsoft Sans Serif"/>
                <a:cs typeface="Microsoft Sans Serif"/>
              </a:rPr>
              <a:t>  </a:t>
            </a:r>
            <a:r>
              <a:rPr sz="1600" spc="-10" dirty="0">
                <a:latin typeface="Microsoft Sans Serif"/>
                <a:cs typeface="Microsoft Sans Serif"/>
              </a:rPr>
              <a:t>определяются Правительством</a:t>
            </a:r>
            <a:r>
              <a:rPr sz="1600" spc="-7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Российской</a:t>
            </a:r>
            <a:r>
              <a:rPr sz="1600" spc="-6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Федерации.</a:t>
            </a:r>
            <a:endParaRPr sz="16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315"/>
              </a:spcBef>
            </a:pPr>
            <a:endParaRPr sz="16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DAEA339-2436-494B-87F8-1383AFAB8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491" y="133350"/>
            <a:ext cx="8748237" cy="48006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DF4D6-3552-4C64-8435-14901394A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1DA3BE-FCC7-4399-B8F2-AB91FF33D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1909" y="1600200"/>
            <a:ext cx="6686550" cy="333375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8854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C539D2-2F2E-49D5-8676-ED416D36C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62645E-DF67-4C51-8DFE-A04EE5932F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54EC891-1B83-4355-A68B-72B1F8584E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33350"/>
            <a:ext cx="86868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192095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18</TotalTime>
  <Words>492</Words>
  <Application>Microsoft Office PowerPoint</Application>
  <PresentationFormat>Экран (16:9)</PresentationFormat>
  <Paragraphs>41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Century Gothic</vt:lpstr>
      <vt:lpstr>Microsoft Sans Serif</vt:lpstr>
      <vt:lpstr>Wingdings</vt:lpstr>
      <vt:lpstr>Wingdings 3</vt:lpstr>
      <vt:lpstr>Легкий дым</vt:lpstr>
      <vt:lpstr>Всероссийские проверочные работы в  2024 году </vt:lpstr>
      <vt:lpstr>Всероссийские проверочные работы (ВПР)</vt:lpstr>
      <vt:lpstr>Нормативные правовые акты и методические материалы</vt:lpstr>
      <vt:lpstr>График проведения ВПР в 2024 году</vt:lpstr>
      <vt:lpstr>Личный кабинет образовательной организации в ФИС ОКО</vt:lpstr>
      <vt:lpstr>Контрольные измерительные материалы ВПР в 2024 году</vt:lpstr>
      <vt:lpstr>1 сентября 2024 года вступают в силу следующие изменения: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заседание Межведомственной рабочей группы по подготовке и проведению государственной итоговой аттестации обучающихся по образовательным программам основного общего и среднего общего образования на территории Республики Карелия</dc:title>
  <dc:creator>Аверкиева</dc:creator>
  <cp:lastModifiedBy>User</cp:lastModifiedBy>
  <cp:revision>2</cp:revision>
  <dcterms:created xsi:type="dcterms:W3CDTF">2024-10-23T18:20:04Z</dcterms:created>
  <dcterms:modified xsi:type="dcterms:W3CDTF">2024-11-02T08:25:04Z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2024-02-08T00:00:00Z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2024-10-23T00:00:00Z</vt:filetime>
  </property>
  <property fmtid="{D5CDD505-2E9C-101B-9397-08002B2CF9AE}" pid="5" name="Producer">
    <vt:lpwstr>Microsoft® PowerPoint® 2013</vt:lpwstr>
  </property>
</Properties>
</file>